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theme/theme8.xml" ContentType="application/vnd.openxmlformats-officedocument.theme+xml"/>
  <Override PartName="/ppt/slideLayouts/slideLayout22.xml" ContentType="application/vnd.openxmlformats-officedocument.presentationml.slideLayout+xml"/>
  <Override PartName="/ppt/theme/theme9.xml" ContentType="application/vnd.openxmlformats-officedocument.theme+xml"/>
  <Override PartName="/ppt/slideLayouts/slideLayout23.xml" ContentType="application/vnd.openxmlformats-officedocument.presentationml.slideLayout+xml"/>
  <Override PartName="/ppt/theme/theme10.xml" ContentType="application/vnd.openxmlformats-officedocument.theme+xml"/>
  <Override PartName="/ppt/slideLayouts/slideLayout24.xml" ContentType="application/vnd.openxmlformats-officedocument.presentationml.slideLayout+xml"/>
  <Override PartName="/ppt/theme/theme11.xml" ContentType="application/vnd.openxmlformats-officedocument.theme+xml"/>
  <Override PartName="/ppt/slideLayouts/slideLayout25.xml" ContentType="application/vnd.openxmlformats-officedocument.presentationml.slideLayout+xml"/>
  <Override PartName="/ppt/theme/theme12.xml" ContentType="application/vnd.openxmlformats-officedocument.theme+xml"/>
  <Override PartName="/ppt/slideLayouts/slideLayout26.xml" ContentType="application/vnd.openxmlformats-officedocument.presentationml.slideLayout+xml"/>
  <Override PartName="/ppt/theme/theme13.xml" ContentType="application/vnd.openxmlformats-officedocument.theme+xml"/>
  <Override PartName="/ppt/slideLayouts/slideLayout27.xml" ContentType="application/vnd.openxmlformats-officedocument.presentationml.slideLayout+xml"/>
  <Override PartName="/ppt/theme/theme14.xml" ContentType="application/vnd.openxmlformats-officedocument.theme+xml"/>
  <Override PartName="/ppt/slideLayouts/slideLayout28.xml" ContentType="application/vnd.openxmlformats-officedocument.presentationml.slideLayout+xml"/>
  <Override PartName="/ppt/theme/theme1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6.xml" ContentType="application/vnd.openxmlformats-officedocument.theme+xml"/>
  <Override PartName="/ppt/slideLayouts/slideLayout31.xml" ContentType="application/vnd.openxmlformats-officedocument.presentationml.slideLayout+xml"/>
  <Override PartName="/ppt/theme/theme17.xml" ContentType="application/vnd.openxmlformats-officedocument.theme+xml"/>
  <Override PartName="/ppt/slideLayouts/slideLayout32.xml" ContentType="application/vnd.openxmlformats-officedocument.presentationml.slideLayout+xml"/>
  <Override PartName="/ppt/theme/theme18.xml" ContentType="application/vnd.openxmlformats-officedocument.theme+xml"/>
  <Override PartName="/ppt/slideLayouts/slideLayout33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4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5.xml" ContentType="application/vnd.openxmlformats-officedocument.presentationml.notesSlide+xml"/>
  <Override PartName="/ppt/tags/tag51.xml" ContentType="application/vnd.openxmlformats-officedocument.presentationml.tags+xml"/>
  <Override PartName="/ppt/notesSlides/notesSlide1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7.xml" ContentType="application/vnd.openxmlformats-officedocument.presentationml.notesSlide+xml"/>
  <Override PartName="/ppt/tags/tag55.xml" ContentType="application/vnd.openxmlformats-officedocument.presentationml.tags+xml"/>
  <Override PartName="/ppt/notesSlides/notesSlide1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9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0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</p:sldMasterIdLst>
  <p:notesMasterIdLst>
    <p:notesMasterId r:id="rId117"/>
  </p:notesMasterIdLst>
  <p:handoutMasterIdLst>
    <p:handoutMasterId r:id="rId118"/>
  </p:handoutMasterIdLst>
  <p:sldIdLst>
    <p:sldId id="457" r:id="rId20"/>
    <p:sldId id="460" r:id="rId21"/>
    <p:sldId id="561" r:id="rId22"/>
    <p:sldId id="486" r:id="rId23"/>
    <p:sldId id="538" r:id="rId24"/>
    <p:sldId id="487" r:id="rId25"/>
    <p:sldId id="462" r:id="rId26"/>
    <p:sldId id="489" r:id="rId27"/>
    <p:sldId id="548" r:id="rId28"/>
    <p:sldId id="539" r:id="rId29"/>
    <p:sldId id="490" r:id="rId30"/>
    <p:sldId id="491" r:id="rId31"/>
    <p:sldId id="488" r:id="rId32"/>
    <p:sldId id="492" r:id="rId33"/>
    <p:sldId id="493" r:id="rId34"/>
    <p:sldId id="494" r:id="rId35"/>
    <p:sldId id="495" r:id="rId36"/>
    <p:sldId id="549" r:id="rId37"/>
    <p:sldId id="562" r:id="rId38"/>
    <p:sldId id="563" r:id="rId39"/>
    <p:sldId id="540" r:id="rId40"/>
    <p:sldId id="499" r:id="rId41"/>
    <p:sldId id="500" r:id="rId42"/>
    <p:sldId id="502" r:id="rId43"/>
    <p:sldId id="568" r:id="rId44"/>
    <p:sldId id="567" r:id="rId45"/>
    <p:sldId id="504" r:id="rId46"/>
    <p:sldId id="496" r:id="rId47"/>
    <p:sldId id="497" r:id="rId48"/>
    <p:sldId id="498" r:id="rId49"/>
    <p:sldId id="503" r:id="rId50"/>
    <p:sldId id="501" r:id="rId51"/>
    <p:sldId id="541" r:id="rId52"/>
    <p:sldId id="508" r:id="rId53"/>
    <p:sldId id="506" r:id="rId54"/>
    <p:sldId id="509" r:id="rId55"/>
    <p:sldId id="542" r:id="rId56"/>
    <p:sldId id="510" r:id="rId57"/>
    <p:sldId id="511" r:id="rId58"/>
    <p:sldId id="513" r:id="rId59"/>
    <p:sldId id="514" r:id="rId60"/>
    <p:sldId id="569" r:id="rId61"/>
    <p:sldId id="512" r:id="rId62"/>
    <p:sldId id="543" r:id="rId63"/>
    <p:sldId id="519" r:id="rId64"/>
    <p:sldId id="517" r:id="rId65"/>
    <p:sldId id="560" r:id="rId66"/>
    <p:sldId id="570" r:id="rId67"/>
    <p:sldId id="516" r:id="rId68"/>
    <p:sldId id="518" r:id="rId69"/>
    <p:sldId id="520" r:id="rId70"/>
    <p:sldId id="544" r:id="rId71"/>
    <p:sldId id="521" r:id="rId72"/>
    <p:sldId id="523" r:id="rId73"/>
    <p:sldId id="522" r:id="rId74"/>
    <p:sldId id="571" r:id="rId75"/>
    <p:sldId id="572" r:id="rId76"/>
    <p:sldId id="573" r:id="rId77"/>
    <p:sldId id="574" r:id="rId78"/>
    <p:sldId id="575" r:id="rId79"/>
    <p:sldId id="576" r:id="rId80"/>
    <p:sldId id="577" r:id="rId81"/>
    <p:sldId id="578" r:id="rId82"/>
    <p:sldId id="579" r:id="rId83"/>
    <p:sldId id="580" r:id="rId84"/>
    <p:sldId id="581" r:id="rId85"/>
    <p:sldId id="582" r:id="rId86"/>
    <p:sldId id="583" r:id="rId87"/>
    <p:sldId id="584" r:id="rId88"/>
    <p:sldId id="585" r:id="rId89"/>
    <p:sldId id="545" r:id="rId90"/>
    <p:sldId id="525" r:id="rId91"/>
    <p:sldId id="526" r:id="rId92"/>
    <p:sldId id="527" r:id="rId93"/>
    <p:sldId id="528" r:id="rId94"/>
    <p:sldId id="546" r:id="rId95"/>
    <p:sldId id="529" r:id="rId96"/>
    <p:sldId id="531" r:id="rId97"/>
    <p:sldId id="532" r:id="rId98"/>
    <p:sldId id="534" r:id="rId99"/>
    <p:sldId id="533" r:id="rId100"/>
    <p:sldId id="535" r:id="rId101"/>
    <p:sldId id="565" r:id="rId102"/>
    <p:sldId id="536" r:id="rId103"/>
    <p:sldId id="547" r:id="rId104"/>
    <p:sldId id="537" r:id="rId105"/>
    <p:sldId id="550" r:id="rId106"/>
    <p:sldId id="564" r:id="rId107"/>
    <p:sldId id="566" r:id="rId108"/>
    <p:sldId id="551" r:id="rId109"/>
    <p:sldId id="552" r:id="rId110"/>
    <p:sldId id="553" r:id="rId111"/>
    <p:sldId id="554" r:id="rId112"/>
    <p:sldId id="555" r:id="rId113"/>
    <p:sldId id="558" r:id="rId114"/>
    <p:sldId id="559" r:id="rId115"/>
    <p:sldId id="459" r:id="rId116"/>
  </p:sldIdLst>
  <p:sldSz cx="16249650" cy="9144000"/>
  <p:notesSz cx="6858000" cy="9144000"/>
  <p:custDataLst>
    <p:tags r:id="rId11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57" userDrawn="1">
          <p15:clr>
            <a:srgbClr val="A4A3A4"/>
          </p15:clr>
        </p15:guide>
        <p15:guide id="2" pos="5186" userDrawn="1">
          <p15:clr>
            <a:srgbClr val="A4A3A4"/>
          </p15:clr>
        </p15:guide>
        <p15:guide id="3" orient="horz" pos="322">
          <p15:clr>
            <a:srgbClr val="A4A3A4"/>
          </p15:clr>
        </p15:guide>
        <p15:guide id="4" orient="horz" pos="5080" userDrawn="1">
          <p15:clr>
            <a:srgbClr val="A4A3A4"/>
          </p15:clr>
        </p15:guide>
        <p15:guide id="5" pos="491" userDrawn="1">
          <p15:clr>
            <a:srgbClr val="A4A3A4"/>
          </p15:clr>
        </p15:guide>
        <p15:guide id="6" pos="9767" userDrawn="1">
          <p15:clr>
            <a:srgbClr val="A4A3A4"/>
          </p15:clr>
        </p15:guide>
        <p15:guide id="7" pos="4846" userDrawn="1">
          <p15:clr>
            <a:srgbClr val="A4A3A4"/>
          </p15:clr>
        </p15:guide>
        <p15:guide id="8" pos="51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FFFFFF"/>
    <a:srgbClr val="F15A22"/>
    <a:srgbClr val="FAA61A"/>
    <a:srgbClr val="FFCC00"/>
    <a:srgbClr val="A6CE39"/>
    <a:srgbClr val="DEDC00"/>
    <a:srgbClr val="F1E503"/>
    <a:srgbClr val="FFEB6B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1" autoAdjust="0"/>
    <p:restoredTop sz="90898" autoAdjust="0"/>
  </p:normalViewPr>
  <p:slideViewPr>
    <p:cSldViewPr snapToGrid="0">
      <p:cViewPr varScale="1">
        <p:scale>
          <a:sx n="66" d="100"/>
          <a:sy n="66" d="100"/>
        </p:scale>
        <p:origin x="78" y="330"/>
      </p:cViewPr>
      <p:guideLst>
        <p:guide orient="horz" pos="2857"/>
        <p:guide pos="5186"/>
        <p:guide orient="horz" pos="322"/>
        <p:guide orient="horz" pos="5080"/>
        <p:guide pos="491"/>
        <p:guide pos="9767"/>
        <p:guide pos="4846"/>
        <p:guide pos="51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9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84" Type="http://schemas.openxmlformats.org/officeDocument/2006/relationships/slide" Target="slides/slide65.xml"/><Relationship Id="rId89" Type="http://schemas.openxmlformats.org/officeDocument/2006/relationships/slide" Target="slides/slide70.xml"/><Relationship Id="rId112" Type="http://schemas.openxmlformats.org/officeDocument/2006/relationships/slide" Target="slides/slide93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8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74" Type="http://schemas.openxmlformats.org/officeDocument/2006/relationships/slide" Target="slides/slide55.xml"/><Relationship Id="rId79" Type="http://schemas.openxmlformats.org/officeDocument/2006/relationships/slide" Target="slides/slide60.xml"/><Relationship Id="rId102" Type="http://schemas.openxmlformats.org/officeDocument/2006/relationships/slide" Target="slides/slide83.xml"/><Relationship Id="rId12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2.xml"/><Relationship Id="rId82" Type="http://schemas.openxmlformats.org/officeDocument/2006/relationships/slide" Target="slides/slide63.xml"/><Relationship Id="rId90" Type="http://schemas.openxmlformats.org/officeDocument/2006/relationships/slide" Target="slides/slide71.xml"/><Relationship Id="rId95" Type="http://schemas.openxmlformats.org/officeDocument/2006/relationships/slide" Target="slides/slide76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77" Type="http://schemas.openxmlformats.org/officeDocument/2006/relationships/slide" Target="slides/slide58.xml"/><Relationship Id="rId100" Type="http://schemas.openxmlformats.org/officeDocument/2006/relationships/slide" Target="slides/slide81.xml"/><Relationship Id="rId105" Type="http://schemas.openxmlformats.org/officeDocument/2006/relationships/slide" Target="slides/slide86.xml"/><Relationship Id="rId113" Type="http://schemas.openxmlformats.org/officeDocument/2006/relationships/slide" Target="slides/slide94.xml"/><Relationship Id="rId11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80" Type="http://schemas.openxmlformats.org/officeDocument/2006/relationships/slide" Target="slides/slide61.xml"/><Relationship Id="rId85" Type="http://schemas.openxmlformats.org/officeDocument/2006/relationships/slide" Target="slides/slide66.xml"/><Relationship Id="rId93" Type="http://schemas.openxmlformats.org/officeDocument/2006/relationships/slide" Target="slides/slide74.xml"/><Relationship Id="rId98" Type="http://schemas.openxmlformats.org/officeDocument/2006/relationships/slide" Target="slides/slide79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slide" Target="slides/slide48.xml"/><Relationship Id="rId103" Type="http://schemas.openxmlformats.org/officeDocument/2006/relationships/slide" Target="slides/slide84.xml"/><Relationship Id="rId108" Type="http://schemas.openxmlformats.org/officeDocument/2006/relationships/slide" Target="slides/slide89.xml"/><Relationship Id="rId116" Type="http://schemas.openxmlformats.org/officeDocument/2006/relationships/slide" Target="slides/slide97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slide" Target="slides/slide51.xml"/><Relationship Id="rId75" Type="http://schemas.openxmlformats.org/officeDocument/2006/relationships/slide" Target="slides/slide56.xml"/><Relationship Id="rId83" Type="http://schemas.openxmlformats.org/officeDocument/2006/relationships/slide" Target="slides/slide64.xml"/><Relationship Id="rId88" Type="http://schemas.openxmlformats.org/officeDocument/2006/relationships/slide" Target="slides/slide69.xml"/><Relationship Id="rId91" Type="http://schemas.openxmlformats.org/officeDocument/2006/relationships/slide" Target="slides/slide72.xml"/><Relationship Id="rId96" Type="http://schemas.openxmlformats.org/officeDocument/2006/relationships/slide" Target="slides/slide77.xml"/><Relationship Id="rId111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6" Type="http://schemas.openxmlformats.org/officeDocument/2006/relationships/slide" Target="slides/slide87.xml"/><Relationship Id="rId114" Type="http://schemas.openxmlformats.org/officeDocument/2006/relationships/slide" Target="slides/slide95.xml"/><Relationship Id="rId119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81" Type="http://schemas.openxmlformats.org/officeDocument/2006/relationships/slide" Target="slides/slide62.xml"/><Relationship Id="rId86" Type="http://schemas.openxmlformats.org/officeDocument/2006/relationships/slide" Target="slides/slide67.xml"/><Relationship Id="rId94" Type="http://schemas.openxmlformats.org/officeDocument/2006/relationships/slide" Target="slides/slide75.xml"/><Relationship Id="rId99" Type="http://schemas.openxmlformats.org/officeDocument/2006/relationships/slide" Target="slides/slide80.xml"/><Relationship Id="rId101" Type="http://schemas.openxmlformats.org/officeDocument/2006/relationships/slide" Target="slides/slide82.xml"/><Relationship Id="rId12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Relationship Id="rId109" Type="http://schemas.openxmlformats.org/officeDocument/2006/relationships/slide" Target="slides/slide90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97" Type="http://schemas.openxmlformats.org/officeDocument/2006/relationships/slide" Target="slides/slide78.xml"/><Relationship Id="rId104" Type="http://schemas.openxmlformats.org/officeDocument/2006/relationships/slide" Target="slides/slide85.xml"/><Relationship Id="rId12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92" Type="http://schemas.openxmlformats.org/officeDocument/2006/relationships/slide" Target="slides/slide7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4" Type="http://schemas.openxmlformats.org/officeDocument/2006/relationships/slide" Target="slides/slide5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66" Type="http://schemas.openxmlformats.org/officeDocument/2006/relationships/slide" Target="slides/slide47.xml"/><Relationship Id="rId87" Type="http://schemas.openxmlformats.org/officeDocument/2006/relationships/slide" Target="slides/slide68.xml"/><Relationship Id="rId110" Type="http://schemas.openxmlformats.org/officeDocument/2006/relationships/slide" Target="slides/slide91.xml"/><Relationship Id="rId115" Type="http://schemas.openxmlformats.org/officeDocument/2006/relationships/slide" Target="slides/slide9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9/14/2016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9/14/2016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tore.fluig.com/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pt-BR" alt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92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355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997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04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52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sz="800" kern="1200" baseline="0" dirty="0" smtClean="0">
              <a:solidFill>
                <a:schemeClr val="tx1"/>
              </a:solidFill>
              <a:effectLst/>
              <a:latin typeface="Trebuchet MS"/>
              <a:ea typeface="Trebuchet MS"/>
              <a:cs typeface="Trebuchet M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384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sz="800" kern="1200" baseline="0" dirty="0" smtClean="0">
              <a:solidFill>
                <a:schemeClr val="tx1"/>
              </a:solidFill>
              <a:effectLst/>
              <a:latin typeface="Trebuchet MS"/>
              <a:ea typeface="Trebuchet MS"/>
              <a:cs typeface="Trebuchet M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657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- A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edição de documento (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WebDAV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) funcionará normalmente com o Chrome caso o Office instalado na máquina do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usuário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esteja n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a versão 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2013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- Office 2016 ainda não foi homologado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231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BR" b="1" dirty="0" smtClean="0"/>
              <a:t>Sem a instalação do fluig </a:t>
            </a:r>
            <a:r>
              <a:rPr lang="pt-BR" b="1" dirty="0" err="1" smtClean="0"/>
              <a:t>Viewer</a:t>
            </a:r>
            <a:r>
              <a:rPr lang="pt-BR" b="1" dirty="0" smtClean="0"/>
              <a:t>, o fluig suporta um número limitado de formatos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smtClean="0"/>
              <a:t>É</a:t>
            </a:r>
            <a:r>
              <a:rPr lang="pt-BR" baseline="0" dirty="0" smtClean="0"/>
              <a:t> recomendado adicionar um evento de “Conversão de documentos” no </a:t>
            </a:r>
            <a:r>
              <a:rPr lang="pt-BR" baseline="0" dirty="0" err="1" smtClean="0"/>
              <a:t>Agendador</a:t>
            </a:r>
            <a:r>
              <a:rPr lang="pt-BR" baseline="0" dirty="0" smtClean="0"/>
              <a:t> de Tarefas para os casos em que o </a:t>
            </a:r>
            <a:r>
              <a:rPr lang="pt-BR" baseline="0" dirty="0" err="1" smtClean="0"/>
              <a:t>Viewer</a:t>
            </a:r>
            <a:r>
              <a:rPr lang="pt-BR" baseline="0" dirty="0" smtClean="0"/>
              <a:t> não for instalado</a:t>
            </a:r>
            <a:endParaRPr lang="pt-BR" i="1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313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- O </a:t>
            </a:r>
            <a:r>
              <a:rPr lang="pt-BR" b="1" dirty="0" smtClean="0"/>
              <a:t>Internet </a:t>
            </a:r>
            <a:r>
              <a:rPr lang="pt-BR" b="1" dirty="0" err="1" smtClean="0"/>
              <a:t>Information</a:t>
            </a:r>
            <a:r>
              <a:rPr lang="pt-BR" b="1" dirty="0" smtClean="0"/>
              <a:t> Service (IIS)</a:t>
            </a:r>
            <a:r>
              <a:rPr lang="pt-BR" b="0" dirty="0" smtClean="0"/>
              <a:t> deixou de ser pré-requisito a partir da versão 10.5</a:t>
            </a:r>
            <a:r>
              <a:rPr lang="pt-BR" b="0" baseline="0" dirty="0" smtClean="0"/>
              <a:t> do fluig </a:t>
            </a:r>
            <a:r>
              <a:rPr lang="pt-BR" b="0" baseline="0" dirty="0" err="1" smtClean="0"/>
              <a:t>Viewer</a:t>
            </a:r>
            <a:endParaRPr lang="pt-BR" b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851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50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135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b="1" baseline="0" dirty="0" smtClean="0"/>
              <a:t>A partir da atualização 1.5.2, o fluig passou a embutir o fluig Messaging, não sendo necessário fazer o download e aplicação do pacote gratuito da fluig </a:t>
            </a:r>
            <a:r>
              <a:rPr lang="pt-BR" b="1" baseline="0" dirty="0" err="1" smtClean="0"/>
              <a:t>Store</a:t>
            </a:r>
            <a:endParaRPr lang="pt-BR" b="1" baseline="0" dirty="0" smtClean="0"/>
          </a:p>
          <a:p>
            <a:pPr marL="171450" indent="-171450">
              <a:buFontTx/>
              <a:buChar char="-"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Para uso intenso do Messaging, é recomendável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o plano pago do fluig</a:t>
            </a:r>
            <a:r>
              <a:rPr lang="pt-BR" dirty="0" smtClean="0"/>
              <a:t> </a:t>
            </a:r>
            <a:r>
              <a:rPr lang="pt-BR" i="1" dirty="0" smtClean="0"/>
              <a:t>Messaging</a:t>
            </a:r>
            <a:r>
              <a:rPr lang="pt-BR" dirty="0" smtClean="0"/>
              <a:t> disponível na </a:t>
            </a:r>
            <a:r>
              <a:rPr lang="pt-BR" dirty="0" smtClean="0">
                <a:hlinkClick r:id="rId3"/>
              </a:rPr>
              <a:t>fluig </a:t>
            </a:r>
            <a:r>
              <a:rPr lang="pt-BR" dirty="0" err="1" smtClean="0">
                <a:hlinkClick r:id="rId3"/>
              </a:rPr>
              <a:t>Store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149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smtClean="0"/>
              <a:t>Vídeo de demonstração do recurso de Anotações em Documentos</a:t>
            </a:r>
            <a:r>
              <a:rPr lang="pt-BR" baseline="0" dirty="0" smtClean="0"/>
              <a:t> (</a:t>
            </a:r>
            <a:r>
              <a:rPr lang="pt-BR" baseline="0" dirty="0" err="1" smtClean="0"/>
              <a:t>YouTube</a:t>
            </a:r>
            <a:r>
              <a:rPr lang="pt-BR" baseline="0" dirty="0" smtClean="0"/>
              <a:t>): </a:t>
            </a:r>
            <a:r>
              <a:rPr lang="pt-BR" dirty="0" smtClean="0"/>
              <a:t>https://youtu.be/GtMu59VBmCM</a:t>
            </a:r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807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botão </a:t>
            </a:r>
            <a:r>
              <a:rPr lang="pt-BR" baseline="0" dirty="0" smtClean="0"/>
              <a:t>Compartilhar substituiu o recurso de Indicação de Leitura no fluig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6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513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830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https://www.youtube.com/watch?v=Cbhoi7ka8PA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860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70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876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6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988055" y="3774611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2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569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02799" y="3709059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17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939299" y="3734459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512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02799" y="3709059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88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965520" y="3747159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8787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40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dirty="0" smtClean="0">
                <a:solidFill>
                  <a:srgbClr val="58595B"/>
                </a:solidFill>
              </a:rPr>
              <a:t>/</a:t>
            </a:r>
            <a:r>
              <a:rPr lang="pt-BR" sz="1600" b="0" dirty="0" err="1" smtClean="0">
                <a:solidFill>
                  <a:srgbClr val="58595B"/>
                </a:solidFill>
              </a:rPr>
              <a:t>fluigplatform</a:t>
            </a:r>
            <a:endParaRPr lang="pt-BR" sz="1600" b="0" dirty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dirty="0" smtClean="0">
                <a:solidFill>
                  <a:srgbClr val="58595B"/>
                </a:solidFill>
              </a:rPr>
              <a:t>pt.scribd.com/</a:t>
            </a:r>
            <a:r>
              <a:rPr lang="pt-BR" sz="1600" b="0" dirty="0" err="1" smtClean="0">
                <a:solidFill>
                  <a:srgbClr val="58595B"/>
                </a:solidFill>
              </a:rPr>
              <a:t>fluigplatform</a:t>
            </a:r>
            <a:endParaRPr lang="pt-BR" sz="1600" b="0" dirty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dirty="0" smtClean="0">
                <a:solidFill>
                  <a:srgbClr val="58595B"/>
                </a:solidFill>
              </a:rPr>
              <a:t>/</a:t>
            </a:r>
            <a:r>
              <a:rPr lang="pt-BR" sz="1600" b="0" dirty="0" err="1" smtClean="0">
                <a:solidFill>
                  <a:srgbClr val="58595B"/>
                </a:solidFill>
              </a:rPr>
              <a:t>fluigplatform</a:t>
            </a:r>
            <a:endParaRPr lang="pt-BR" sz="1600" b="0" dirty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dirty="0" smtClean="0">
                <a:solidFill>
                  <a:srgbClr val="58595B"/>
                </a:solidFill>
              </a:rPr>
              <a:t>/</a:t>
            </a:r>
            <a:r>
              <a:rPr lang="pt-BR" sz="1600" b="0" dirty="0" err="1" smtClean="0">
                <a:solidFill>
                  <a:srgbClr val="58595B"/>
                </a:solidFill>
              </a:rPr>
              <a:t>company</a:t>
            </a:r>
            <a:r>
              <a:rPr lang="pt-BR" sz="1600" b="0" dirty="0" smtClean="0">
                <a:solidFill>
                  <a:srgbClr val="58595B"/>
                </a:solidFill>
              </a:rPr>
              <a:t>/fluig</a:t>
            </a:r>
            <a:endParaRPr lang="pt-BR" sz="1600" b="0" dirty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dirty="0" smtClean="0">
                <a:solidFill>
                  <a:srgbClr val="58595B"/>
                </a:solidFill>
              </a:rPr>
              <a:t>pt.slideshare.net/fluig</a:t>
            </a:r>
            <a:endParaRPr lang="pt-BR" sz="1600" b="0" dirty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dirty="0" smtClean="0">
                <a:solidFill>
                  <a:srgbClr val="58595B"/>
                </a:solidFill>
              </a:rPr>
              <a:t>/fluig.com/blog</a:t>
            </a:r>
            <a:endParaRPr lang="pt-BR" sz="1600" b="0" dirty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dirty="0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 dirty="0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dirty="0" smtClean="0">
                <a:solidFill>
                  <a:srgbClr val="58595B"/>
                </a:solidFill>
              </a:rPr>
              <a:t>0800 882 9191</a:t>
            </a:r>
            <a:endParaRPr lang="pt-BR" sz="2400" b="1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25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937255" y="3774611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988055" y="3774611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2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02799" y="3709059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939299" y="3734459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02799" y="3709059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965520" y="3747159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5886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937255" y="3774611"/>
            <a:ext cx="1331534" cy="1463675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4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1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32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7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96" r:id="rId3"/>
    <p:sldLayoutId id="2147484302" r:id="rId4"/>
    <p:sldLayoutId id="2147484318" r:id="rId5"/>
    <p:sldLayoutId id="2147484319" r:id="rId6"/>
    <p:sldLayoutId id="2147484320" r:id="rId7"/>
    <p:sldLayoutId id="2147484321" r:id="rId8"/>
    <p:sldLayoutId id="2147484322" r:id="rId9"/>
    <p:sldLayoutId id="2147484323" r:id="rId10"/>
    <p:sldLayoutId id="2147484324" r:id="rId11"/>
    <p:sldLayoutId id="2147484325" r:id="rId1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35.png"/><Relationship Id="rId4" Type="http://schemas.openxmlformats.org/officeDocument/2006/relationships/hyperlink" Target="http://tdn.totvs.com/x/IAKLC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hyperlink" Target="https://www.youtube.com/watch?v=Tg00s3thcu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hyperlink" Target="https://www.youtube.com/watch?v=Tg00s3thcu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hyperlink" Target="https://www.youtube.com/watch?v=Tg00s3thcu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31.png"/><Relationship Id="rId4" Type="http://schemas.openxmlformats.org/officeDocument/2006/relationships/hyperlink" Target="http://tdn.totvs.com/pages/viewpage.action?pageId=22391575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hyperlink" Target="https://www.youtube.com/watch?v=Tg00s3thcu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hyperlink" Target="https://www.youtube.com/watch?v=Tg00s3thcu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Cbhoi7ka8PA" TargetMode="External"/><Relationship Id="rId1" Type="http://schemas.openxmlformats.org/officeDocument/2006/relationships/tags" Target="../tags/tag21.xml"/><Relationship Id="rId5" Type="http://schemas.openxmlformats.org/officeDocument/2006/relationships/image" Target="../media/image44.jp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hyperlink" Target="https://www.youtube.com/watch?v=Tg00s3thcu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.br/display/public/fluig/Desenvolvimento+de+Eventos#DesenvolvimentodeEventos-AfterDocumentPublisher" TargetMode="Externa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4" Type="http://schemas.openxmlformats.org/officeDocument/2006/relationships/hyperlink" Target="https://www.youtube.com/watch?v=Tg00s3thcu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hyperlink" Target="https://www.youtube.com/watch?v=Tg00s3thcu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hyperlink" Target="https://www.youtube.com/watch?v=Tg00s3thcu0" TargetMode="External"/><Relationship Id="rId4" Type="http://schemas.openxmlformats.org/officeDocument/2006/relationships/image" Target="../media/image55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5" Type="http://schemas.openxmlformats.org/officeDocument/2006/relationships/hyperlink" Target="https://www.youtube.com/watch?v=Tg00s3thcu0" TargetMode="External"/><Relationship Id="rId4" Type="http://schemas.openxmlformats.org/officeDocument/2006/relationships/image" Target="../media/image5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4" Type="http://schemas.openxmlformats.org/officeDocument/2006/relationships/hyperlink" Target="https://www.youtube.com/watch?v=Tg00s3thcu0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5" Type="http://schemas.openxmlformats.org/officeDocument/2006/relationships/hyperlink" Target="https://www.youtube.com/watch?v=Tg00s3thcu0" TargetMode="External"/><Relationship Id="rId4" Type="http://schemas.openxmlformats.org/officeDocument/2006/relationships/image" Target="../media/image66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7.png"/><Relationship Id="rId2" Type="http://schemas.openxmlformats.org/officeDocument/2006/relationships/video" Target="https://www.youtube.com/embed/nDfh5TCKtSU" TargetMode="External"/><Relationship Id="rId1" Type="http://schemas.openxmlformats.org/officeDocument/2006/relationships/tags" Target="../tags/tag48.xml"/><Relationship Id="rId6" Type="http://schemas.openxmlformats.org/officeDocument/2006/relationships/image" Target="../media/image44.jpg"/><Relationship Id="rId5" Type="http://schemas.openxmlformats.org/officeDocument/2006/relationships/image" Target="../media/image63.png"/><Relationship Id="rId4" Type="http://schemas.openxmlformats.org/officeDocument/2006/relationships/hyperlink" Target="http://www.fluigstore.com/produto/edicao+colaborativa++google+driv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image" Target="../media/image67.png"/><Relationship Id="rId5" Type="http://schemas.openxmlformats.org/officeDocument/2006/relationships/hyperlink" Target="http://tdn.totvs.com/pages/viewpage.action?pageId=219694266" TargetMode="External"/><Relationship Id="rId4" Type="http://schemas.openxmlformats.org/officeDocument/2006/relationships/hyperlink" Target="https://www.youtube.com/watch?v=Tg00s3thcu0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1.xml"/><Relationship Id="rId5" Type="http://schemas.openxmlformats.org/officeDocument/2006/relationships/image" Target="../media/image70.png"/><Relationship Id="rId4" Type="http://schemas.openxmlformats.org/officeDocument/2006/relationships/hyperlink" Target="http://tdn.totvs.com/display/public/fluig/CON+007+-+Habilitar+NPAPI+no+navegador+Google+Chrom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5" Type="http://schemas.openxmlformats.org/officeDocument/2006/relationships/hyperlink" Target="http://tdn.totvs.com.br/x/-6f5Cw" TargetMode="External"/><Relationship Id="rId4" Type="http://schemas.openxmlformats.org/officeDocument/2006/relationships/hyperlink" Target="http://tdn.totvs.com.br/x/_qf5Cw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hyperlink" Target="https://www.youtube.com/watch?v=Tg00s3thcu0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://tdn.totvs.com.br/x/8af5Cw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152802071#Impress%C3%A3odeC%C3%B3piaControlada-Vari%C3%A1veisparautiliza%C3%A7%C3%A3oemC%C3%B3piaControlada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9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5" Type="http://schemas.openxmlformats.org/officeDocument/2006/relationships/image" Target="../media/image78.png"/><Relationship Id="rId4" Type="http://schemas.openxmlformats.org/officeDocument/2006/relationships/hyperlink" Target="http://tdn.totvs.com/pages/viewpage.action?pageId=152802071#Impress%C3%A3odeC%C3%B3piaControlada-Adicionandopropriedadesdec%C3%B3piacontroladaemumdocumentoWor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hyperlink" Target="https://www.youtube.com/watch?v=Tg00s3thcu0" TargetMode="External"/><Relationship Id="rId4" Type="http://schemas.openxmlformats.org/officeDocument/2006/relationships/image" Target="../media/image29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politicas.icpbrasil.gov.br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6.xml"/><Relationship Id="rId5" Type="http://schemas.openxmlformats.org/officeDocument/2006/relationships/image" Target="../media/image76.png"/><Relationship Id="rId4" Type="http://schemas.openxmlformats.org/officeDocument/2006/relationships/hyperlink" Target="http://tdn.totvs.com/pages/viewpage.action?pageId=201723982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uigstore.com/produto/pacote+habilitacao+de+usuarios+para+certificacao+digital+certisigner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5" Type="http://schemas.openxmlformats.org/officeDocument/2006/relationships/image" Target="../media/image76.png"/><Relationship Id="rId4" Type="http://schemas.openxmlformats.org/officeDocument/2006/relationships/hyperlink" Target="http://tdn.totvs.com/pages/viewpage.action?pageId=181143467#AssinaturaDigital-Assinandodocumentosdigitalmen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hyperlink" Target="https://youtu.be/IDIerc0ip2Q" TargetMode="External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5" Type="http://schemas.openxmlformats.org/officeDocument/2006/relationships/image" Target="../media/image76.png"/><Relationship Id="rId4" Type="http://schemas.openxmlformats.org/officeDocument/2006/relationships/hyperlink" Target="http://tdn.totvs.com/pages/viewpage.action?pageId=181143467#AssinaturaDigital-Assinandoprocessosworkflowdigitalmente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7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4" Type="http://schemas.openxmlformats.org/officeDocument/2006/relationships/hyperlink" Target="https://www.youtube.com/watch?v=Tg00s3thcu0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4" Type="http://schemas.openxmlformats.org/officeDocument/2006/relationships/hyperlink" Target="https://www.youtube.com/watch?v=Tg00s3thcu0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tdn.totvs.com.br/x/fSASCw" TargetMode="External"/><Relationship Id="rId3" Type="http://schemas.openxmlformats.org/officeDocument/2006/relationships/notesSlide" Target="../notesSlides/notesSlide19.xml"/><Relationship Id="rId7" Type="http://schemas.openxmlformats.org/officeDocument/2006/relationships/hyperlink" Target="http://tdn.totvs.com/pages/viewpage.action?pageId=185737338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Relationship Id="rId6" Type="http://schemas.openxmlformats.org/officeDocument/2006/relationships/image" Target="../media/image92.png"/><Relationship Id="rId5" Type="http://schemas.openxmlformats.org/officeDocument/2006/relationships/hyperlink" Target="http://suporte.fluig.com/" TargetMode="External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g00s3thcu0" TargetMode="External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Relationship Id="rId4" Type="http://schemas.openxmlformats.org/officeDocument/2006/relationships/hyperlink" Target="https://www.youtube.com/watch?v=Tg00s3thcu0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Relationship Id="rId4" Type="http://schemas.openxmlformats.org/officeDocument/2006/relationships/hyperlink" Target="https://www.youtube.com/watch?v=Tg00s3thcu0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://tdn.totvs.com/pages/viewpage.action?pageId=185758491" TargetMode="External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Relationship Id="rId6" Type="http://schemas.openxmlformats.org/officeDocument/2006/relationships/hyperlink" Target="http://tdn.totvs.com.br/x/H3MSCw" TargetMode="External"/><Relationship Id="rId5" Type="http://schemas.openxmlformats.org/officeDocument/2006/relationships/hyperlink" Target="https://www.youtube.com/watch?v=Tg00s3thcu0" TargetMode="External"/><Relationship Id="rId4" Type="http://schemas.openxmlformats.org/officeDocument/2006/relationships/image" Target="../media/image105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Relationship Id="rId4" Type="http://schemas.openxmlformats.org/officeDocument/2006/relationships/image" Target="../media/image107.gi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sk9leGpbZy8" TargetMode="External"/><Relationship Id="rId1" Type="http://schemas.openxmlformats.org/officeDocument/2006/relationships/tags" Target="../tags/tag88.xml"/><Relationship Id="rId4" Type="http://schemas.openxmlformats.org/officeDocument/2006/relationships/image" Target="../media/image10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pt.slideshare.net/fluig" TargetMode="External"/><Relationship Id="rId3" Type="http://schemas.openxmlformats.org/officeDocument/2006/relationships/hyperlink" Target="http://www.fluig.com/" TargetMode="External"/><Relationship Id="rId7" Type="http://schemas.openxmlformats.org/officeDocument/2006/relationships/hyperlink" Target="https://www.youtube.com/user/fluigplatform" TargetMode="External"/><Relationship Id="rId12" Type="http://schemas.openxmlformats.org/officeDocument/2006/relationships/hyperlink" Target="https://suporte.totvs.com/portal/p/10098/guia-relacionamento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hyperlink" Target="https://www.fluig.com/blog/" TargetMode="External"/><Relationship Id="rId11" Type="http://schemas.openxmlformats.org/officeDocument/2006/relationships/image" Target="../media/image109.png"/><Relationship Id="rId5" Type="http://schemas.openxmlformats.org/officeDocument/2006/relationships/hyperlink" Target="suporte.fluig.com" TargetMode="External"/><Relationship Id="rId10" Type="http://schemas.openxmlformats.org/officeDocument/2006/relationships/hyperlink" Target="http://fluig.totvs.com/portal/p/10097/subject/fluig-dev-partner" TargetMode="External"/><Relationship Id="rId4" Type="http://schemas.openxmlformats.org/officeDocument/2006/relationships/hyperlink" Target="http://dev.fluig.com/" TargetMode="External"/><Relationship Id="rId9" Type="http://schemas.openxmlformats.org/officeDocument/2006/relationships/hyperlink" Target="https://pt.scribd.com/user/236100035/Fluig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ags" Target="../tags/tag9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Publicação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43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PUBLICAÇÃO DE DOCUMENTOS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26034" y="2514694"/>
            <a:ext cx="12707565" cy="4785992"/>
          </a:xfrm>
        </p:spPr>
        <p:txBody>
          <a:bodyPr/>
          <a:lstStyle/>
          <a:p>
            <a:pPr algn="just">
              <a:lnSpc>
                <a:spcPts val="3600"/>
              </a:lnSpc>
            </a:pPr>
            <a:r>
              <a:rPr lang="pt-BR" dirty="0"/>
              <a:t>Para criar documentos o usuário precisa ter </a:t>
            </a:r>
            <a:r>
              <a:rPr lang="pt-BR" dirty="0" smtClean="0"/>
              <a:t>permissão </a:t>
            </a:r>
            <a:r>
              <a:rPr lang="pt-BR" dirty="0"/>
              <a:t>de </a:t>
            </a:r>
            <a:r>
              <a:rPr lang="pt-BR" b="1" dirty="0"/>
              <a:t>gravação</a:t>
            </a:r>
            <a:r>
              <a:rPr lang="pt-BR" dirty="0"/>
              <a:t> no local escolhido. Já o administrador pode criar documentos independentemente da segurança </a:t>
            </a:r>
            <a:r>
              <a:rPr lang="pt-BR" dirty="0" smtClean="0"/>
              <a:t>definida</a:t>
            </a:r>
            <a:endParaRPr lang="pt-BR" b="1" i="1" dirty="0" smtClean="0"/>
          </a:p>
          <a:p>
            <a:pPr algn="just">
              <a:lnSpc>
                <a:spcPts val="3600"/>
              </a:lnSpc>
            </a:pPr>
            <a:endParaRPr lang="pt-BR" b="1" i="1" dirty="0"/>
          </a:p>
          <a:p>
            <a:pPr algn="just">
              <a:lnSpc>
                <a:spcPts val="3600"/>
              </a:lnSpc>
            </a:pPr>
            <a:r>
              <a:rPr lang="pt-BR" dirty="0" smtClean="0"/>
              <a:t>Documentos e pastas </a:t>
            </a:r>
            <a:r>
              <a:rPr lang="pt-BR" dirty="0"/>
              <a:t>criados pela opção </a:t>
            </a:r>
            <a:r>
              <a:rPr lang="pt-BR" dirty="0" smtClean="0"/>
              <a:t>simplificada “Carregar arquivos” </a:t>
            </a:r>
            <a:r>
              <a:rPr lang="pt-BR" dirty="0"/>
              <a:t>ou </a:t>
            </a:r>
            <a:r>
              <a:rPr lang="pt-BR" dirty="0" smtClean="0"/>
              <a:t>via </a:t>
            </a:r>
            <a:r>
              <a:rPr lang="pt-BR" i="1" dirty="0" err="1" smtClean="0"/>
              <a:t>drag</a:t>
            </a:r>
            <a:r>
              <a:rPr lang="pt-BR" i="1" dirty="0" smtClean="0"/>
              <a:t>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i="1" dirty="0" err="1" smtClean="0"/>
              <a:t>drop</a:t>
            </a:r>
            <a:r>
              <a:rPr lang="pt-BR" dirty="0" smtClean="0"/>
              <a:t> </a:t>
            </a:r>
            <a:r>
              <a:rPr lang="pt-BR" b="1" dirty="0"/>
              <a:t>herdam</a:t>
            </a:r>
            <a:r>
              <a:rPr lang="pt-BR" dirty="0"/>
              <a:t> </a:t>
            </a:r>
            <a:r>
              <a:rPr lang="pt-BR" b="1" dirty="0"/>
              <a:t>a segurança</a:t>
            </a:r>
            <a:r>
              <a:rPr lang="pt-BR" dirty="0"/>
              <a:t>, </a:t>
            </a:r>
            <a:r>
              <a:rPr lang="pt-BR" dirty="0" smtClean="0"/>
              <a:t>a aprovação </a:t>
            </a:r>
            <a:r>
              <a:rPr lang="pt-BR" dirty="0"/>
              <a:t>e as propriedades da pasta </a:t>
            </a:r>
            <a:r>
              <a:rPr lang="pt-BR" dirty="0" smtClean="0"/>
              <a:t>pai</a:t>
            </a:r>
            <a:endParaRPr lang="pt-BR" dirty="0"/>
          </a:p>
          <a:p>
            <a:pPr marL="0" indent="0" algn="just">
              <a:lnSpc>
                <a:spcPts val="3600"/>
              </a:lnSpc>
              <a:buNone/>
            </a:pPr>
            <a:endParaRPr lang="pt-BR" dirty="0"/>
          </a:p>
          <a:p>
            <a:pPr algn="just">
              <a:lnSpc>
                <a:spcPts val="3600"/>
              </a:lnSpc>
            </a:pPr>
            <a:r>
              <a:rPr lang="pt-BR" dirty="0"/>
              <a:t>Navegadores </a:t>
            </a:r>
            <a:r>
              <a:rPr lang="pt-BR" dirty="0" smtClean="0"/>
              <a:t>suportados pelo </a:t>
            </a:r>
            <a:r>
              <a:rPr lang="pt-BR" i="1" dirty="0" err="1" smtClean="0"/>
              <a:t>drag</a:t>
            </a:r>
            <a:r>
              <a:rPr lang="pt-BR" i="1" dirty="0" smtClean="0"/>
              <a:t>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i="1" dirty="0" err="1" smtClean="0"/>
              <a:t>drop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5" name="Imagem 4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57" y="6534405"/>
            <a:ext cx="438667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260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Drag</a:t>
            </a:r>
            <a:r>
              <a:rPr lang="pt-BR" dirty="0" smtClean="0"/>
              <a:t> &amp; </a:t>
            </a:r>
            <a:r>
              <a:rPr lang="pt-BR" dirty="0" err="1" smtClean="0"/>
              <a:t>drop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21" y="1953463"/>
            <a:ext cx="9544207" cy="59918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Elipse 5">
            <a:hlinkClick r:id="rId4"/>
          </p:cNvPr>
          <p:cNvSpPr/>
          <p:nvPr/>
        </p:nvSpPr>
        <p:spPr bwMode="auto">
          <a:xfrm>
            <a:off x="12356928" y="7149147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49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Publicação AVANÇADA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98" y="2129577"/>
            <a:ext cx="8242855" cy="5400000"/>
          </a:xfrm>
          <a:ln>
            <a:solidFill>
              <a:schemeClr val="bg2"/>
            </a:solidFill>
          </a:ln>
        </p:spPr>
      </p:pic>
      <p:sp>
        <p:nvSpPr>
          <p:cNvPr id="7" name="Elipse 6">
            <a:hlinkClick r:id="rId4"/>
          </p:cNvPr>
          <p:cNvSpPr/>
          <p:nvPr/>
        </p:nvSpPr>
        <p:spPr bwMode="auto">
          <a:xfrm>
            <a:off x="11706253" y="6735424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275705" y="7560783"/>
            <a:ext cx="769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Arquivos de publicação: Upload do documento</a:t>
            </a:r>
            <a:endParaRPr lang="pt-BR" sz="24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045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Publicação MÚLTIPLA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69" y="1896437"/>
            <a:ext cx="9463312" cy="5597348"/>
          </a:xfrm>
          <a:ln>
            <a:solidFill>
              <a:schemeClr val="bg2"/>
            </a:solidFill>
          </a:ln>
        </p:spPr>
      </p:pic>
      <p:sp>
        <p:nvSpPr>
          <p:cNvPr id="7" name="Elipse 6">
            <a:hlinkClick r:id="rId4"/>
          </p:cNvPr>
          <p:cNvSpPr/>
          <p:nvPr/>
        </p:nvSpPr>
        <p:spPr bwMode="auto">
          <a:xfrm>
            <a:off x="12421257" y="6953785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068253" y="7546269"/>
            <a:ext cx="811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Publicação de vários documentos de uma só vez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621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Publicação MÚLTIPLA COM ARQUIVO DESCRITOR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algn="just"/>
            <a:r>
              <a:rPr lang="pt-BR" dirty="0" smtClean="0"/>
              <a:t>Na publicação múltipla, para que cada arquivo tenha Informações Gerais específicas, é necessário atrelar um arquivo </a:t>
            </a:r>
            <a:r>
              <a:rPr lang="pt-BR" b="1" dirty="0" smtClean="0"/>
              <a:t>descritor </a:t>
            </a:r>
            <a:r>
              <a:rPr lang="pt-BR" dirty="0" smtClean="0"/>
              <a:t>durante o </a:t>
            </a:r>
            <a:r>
              <a:rPr lang="pt-BR" i="1" dirty="0" smtClean="0"/>
              <a:t>upload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O descritor deve conter as seguintes informações dos arquivos:</a:t>
            </a:r>
          </a:p>
          <a:p>
            <a:pPr lvl="1" algn="just"/>
            <a:r>
              <a:rPr lang="pt-BR" dirty="0" smtClean="0"/>
              <a:t>Nome do Arquivo (obrigatório)</a:t>
            </a:r>
          </a:p>
          <a:p>
            <a:pPr lvl="1" algn="just"/>
            <a:r>
              <a:rPr lang="pt-BR" dirty="0" smtClean="0"/>
              <a:t>Descrição</a:t>
            </a:r>
          </a:p>
          <a:p>
            <a:pPr lvl="1" algn="just"/>
            <a:r>
              <a:rPr lang="pt-BR" dirty="0" smtClean="0"/>
              <a:t>Palavra-Chave</a:t>
            </a:r>
          </a:p>
          <a:p>
            <a:pPr lvl="1" algn="just"/>
            <a:r>
              <a:rPr lang="pt-BR" dirty="0" smtClean="0"/>
              <a:t>Comentários Adicionais</a:t>
            </a:r>
          </a:p>
          <a:p>
            <a:pPr lvl="1" algn="just"/>
            <a:r>
              <a:rPr lang="pt-BR" dirty="0" smtClean="0"/>
              <a:t>Autor</a:t>
            </a:r>
          </a:p>
          <a:p>
            <a:pPr lvl="1" algn="just"/>
            <a:r>
              <a:rPr lang="pt-BR" dirty="0" smtClean="0"/>
              <a:t>Descrição da Versão/Revisão</a:t>
            </a:r>
          </a:p>
          <a:p>
            <a:pPr lvl="1" algn="just"/>
            <a:r>
              <a:rPr lang="pt-BR" dirty="0" smtClean="0"/>
              <a:t>Data de Expiração</a:t>
            </a:r>
          </a:p>
        </p:txBody>
      </p:sp>
      <p:pic>
        <p:nvPicPr>
          <p:cNvPr id="4" name="Imagem 3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882" y="6338655"/>
            <a:ext cx="1096725" cy="10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75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Publicação MÚLTIPLA COM ARQUIVO DESCRITOR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784117" y="2458402"/>
            <a:ext cx="7588126" cy="5527675"/>
          </a:xfrm>
        </p:spPr>
        <p:txBody>
          <a:bodyPr/>
          <a:lstStyle/>
          <a:p>
            <a:pPr algn="just"/>
            <a:r>
              <a:rPr lang="pt-BR" dirty="0"/>
              <a:t>O descritor deve ter a extensão </a:t>
            </a:r>
            <a:r>
              <a:rPr lang="pt-BR" b="1" dirty="0"/>
              <a:t>.</a:t>
            </a:r>
            <a:r>
              <a:rPr lang="pt-BR" b="1" dirty="0" err="1"/>
              <a:t>dat</a:t>
            </a:r>
            <a:r>
              <a:rPr lang="pt-BR" dirty="0"/>
              <a:t>, utilizando </a:t>
            </a:r>
            <a:r>
              <a:rPr lang="pt-BR" dirty="0" smtClean="0"/>
              <a:t>tabulação (TAB) como </a:t>
            </a:r>
            <a:r>
              <a:rPr lang="pt-BR" dirty="0"/>
              <a:t>separador de </a:t>
            </a:r>
            <a:r>
              <a:rPr lang="pt-BR" dirty="0" smtClean="0"/>
              <a:t>colunas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Os nomes dos arquivos dentro das pastas devem estar idênticos aos nomes informados no descritor</a:t>
            </a:r>
          </a:p>
          <a:p>
            <a:pPr algn="just"/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Utilize </a:t>
            </a:r>
            <a:r>
              <a:rPr lang="pt-BR" dirty="0"/>
              <a:t>o Excel para </a:t>
            </a:r>
            <a:r>
              <a:rPr lang="pt-BR" dirty="0" smtClean="0"/>
              <a:t>criação do </a:t>
            </a:r>
            <a:r>
              <a:rPr lang="pt-BR" dirty="0"/>
              <a:t>arquivo e </a:t>
            </a:r>
            <a:r>
              <a:rPr lang="pt-BR" dirty="0" smtClean="0"/>
              <a:t>salve-o como Texto </a:t>
            </a:r>
            <a:r>
              <a:rPr lang="pt-BR" dirty="0"/>
              <a:t>(separado por tabulações</a:t>
            </a:r>
            <a:r>
              <a:rPr lang="pt-BR" dirty="0" smtClean="0"/>
              <a:t>)</a:t>
            </a:r>
            <a:endParaRPr lang="pt-BR" dirty="0"/>
          </a:p>
          <a:p>
            <a:pPr algn="just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131" y="2687009"/>
            <a:ext cx="5807982" cy="507046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3" y="6299198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728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Publicação de artigo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113" y="2495274"/>
            <a:ext cx="8640000" cy="513924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Elipse 5">
            <a:hlinkClick r:id="rId4"/>
          </p:cNvPr>
          <p:cNvSpPr/>
          <p:nvPr/>
        </p:nvSpPr>
        <p:spPr bwMode="auto">
          <a:xfrm>
            <a:off x="14833600" y="6974975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779463" y="2441437"/>
            <a:ext cx="5677163" cy="5246914"/>
          </a:xfrm>
        </p:spPr>
        <p:txBody>
          <a:bodyPr anchor="ctr"/>
          <a:lstStyle/>
          <a:p>
            <a:pPr algn="just"/>
            <a:r>
              <a:rPr lang="pt-BR" dirty="0"/>
              <a:t>Permite criação de conteúdos ricos através do editor </a:t>
            </a:r>
            <a:r>
              <a:rPr lang="pt-BR" dirty="0" smtClean="0"/>
              <a:t>Web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O rascunho de um artigo não é visível para os demais usuários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Um artigo pode ser exibido no widget Mural de Avisos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97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 mestra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0" y="2235200"/>
            <a:ext cx="9195145" cy="5441287"/>
          </a:xfrm>
          <a:ln>
            <a:solidFill>
              <a:schemeClr val="bg2"/>
            </a:solidFill>
          </a:ln>
        </p:spPr>
      </p:pic>
      <p:sp>
        <p:nvSpPr>
          <p:cNvPr id="6" name="Elipse 5">
            <a:hlinkClick r:id="rId4"/>
          </p:cNvPr>
          <p:cNvSpPr/>
          <p:nvPr/>
        </p:nvSpPr>
        <p:spPr bwMode="auto">
          <a:xfrm>
            <a:off x="9605485" y="2010228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0334171" y="3730171"/>
            <a:ext cx="48042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Relação de documentos presentes em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uma determinada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pasta, podendo também listar 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das subpastas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91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 de cotas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pt-BR" dirty="0" smtClean="0"/>
              <a:t>Quando o controle de cotas está habilitado, é possível definir cotas específicas para determinadas pastas</a:t>
            </a:r>
          </a:p>
          <a:p>
            <a:pPr>
              <a:lnSpc>
                <a:spcPts val="3600"/>
              </a:lnSpc>
            </a:pPr>
            <a:endParaRPr lang="pt-BR" dirty="0"/>
          </a:p>
          <a:p>
            <a:pPr>
              <a:lnSpc>
                <a:spcPts val="3600"/>
              </a:lnSpc>
            </a:pPr>
            <a:r>
              <a:rPr lang="pt-BR" dirty="0"/>
              <a:t>A cota de armazenamento de publicações </a:t>
            </a:r>
            <a:r>
              <a:rPr lang="pt-BR" b="1" dirty="0"/>
              <a:t>obedece a hierarquia de pastas</a:t>
            </a:r>
            <a:r>
              <a:rPr lang="pt-BR" dirty="0"/>
              <a:t>, ou seja, todas as subpastas herdam o valor definido para a pasta </a:t>
            </a:r>
            <a:r>
              <a:rPr lang="pt-BR" dirty="0" smtClean="0"/>
              <a:t>principal</a:t>
            </a:r>
          </a:p>
          <a:p>
            <a:pPr>
              <a:lnSpc>
                <a:spcPts val="3600"/>
              </a:lnSpc>
            </a:pPr>
            <a:endParaRPr lang="pt-BR" dirty="0"/>
          </a:p>
          <a:p>
            <a:pPr>
              <a:lnSpc>
                <a:spcPts val="3600"/>
              </a:lnSpc>
            </a:pPr>
            <a:r>
              <a:rPr lang="pt-BR" dirty="0"/>
              <a:t>Para atribuir cotas </a:t>
            </a:r>
            <a:r>
              <a:rPr lang="pt-BR" dirty="0" smtClean="0"/>
              <a:t>para </a:t>
            </a:r>
            <a:r>
              <a:rPr lang="pt-BR" dirty="0"/>
              <a:t>pastas filhas, é necessário que a cota da pasta pai seja </a:t>
            </a:r>
            <a:r>
              <a:rPr lang="pt-BR" b="1" dirty="0"/>
              <a:t>ilimitada</a:t>
            </a:r>
            <a:r>
              <a:rPr lang="pt-BR" dirty="0"/>
              <a:t> (valor 0</a:t>
            </a:r>
            <a:r>
              <a:rPr lang="pt-BR" dirty="0" smtClean="0"/>
              <a:t>)</a:t>
            </a:r>
          </a:p>
          <a:p>
            <a:pPr>
              <a:lnSpc>
                <a:spcPts val="3600"/>
              </a:lnSpc>
            </a:pPr>
            <a:endParaRPr lang="pt-BR" dirty="0"/>
          </a:p>
          <a:p>
            <a:pPr>
              <a:lnSpc>
                <a:spcPts val="3600"/>
              </a:lnSpc>
            </a:pPr>
            <a:r>
              <a:rPr lang="pt-BR" dirty="0" smtClean="0"/>
              <a:t>O </a:t>
            </a:r>
            <a:r>
              <a:rPr lang="pt-BR" dirty="0"/>
              <a:t>espaço disponível para publicação é definido em megabytes (MB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53" y="3976915"/>
            <a:ext cx="828000" cy="82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83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ecm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Treinamento FUNCIONAL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  <p:bldLst>
      <p:bldP spid="4" grpId="0"/>
      <p:bldP spid="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 de cotas</a:t>
            </a:r>
            <a:endParaRPr lang="pt-BR" dirty="0"/>
          </a:p>
        </p:txBody>
      </p:sp>
      <p:pic>
        <p:nvPicPr>
          <p:cNvPr id="10" name="Cbhoi7ka8PA"/>
          <p:cNvPicPr>
            <a:picLocks noRot="1" noChangeAspect="1"/>
          </p:cNvPicPr>
          <p:nvPr>
            <a:videoFile r:link="rId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75" y="2412000"/>
            <a:ext cx="8956500" cy="50400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617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Propriedades de documentos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76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PROPRIEDADES DO DOCUMENTO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29" y="2377815"/>
            <a:ext cx="9075284" cy="569742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881970" y="4338875"/>
            <a:ext cx="52343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A aba “Informações Gerais” permite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parametrizar as dados do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arquivo que está sendo publicado</a:t>
            </a:r>
          </a:p>
        </p:txBody>
      </p:sp>
      <p:sp>
        <p:nvSpPr>
          <p:cNvPr id="7" name="Elipse 6">
            <a:hlinkClick r:id="rId4"/>
          </p:cNvPr>
          <p:cNvSpPr/>
          <p:nvPr/>
        </p:nvSpPr>
        <p:spPr bwMode="auto">
          <a:xfrm>
            <a:off x="14833600" y="7203375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4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PROPRIEDADES – informações gerais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901368" y="2091880"/>
            <a:ext cx="13164461" cy="6166749"/>
          </a:xfrm>
        </p:spPr>
        <p:txBody>
          <a:bodyPr/>
          <a:lstStyle/>
          <a:p>
            <a:pPr marL="0" indent="0">
              <a:buNone/>
            </a:pPr>
            <a:endParaRPr lang="pt-BR" dirty="0" smtClean="0">
              <a:solidFill>
                <a:srgbClr val="636463"/>
              </a:solidFill>
            </a:endParaRPr>
          </a:p>
          <a:p>
            <a:pPr marL="0" indent="0">
              <a:buNone/>
            </a:pPr>
            <a:r>
              <a:rPr lang="pt-BR" dirty="0" smtClean="0">
                <a:solidFill>
                  <a:srgbClr val="636463"/>
                </a:solidFill>
              </a:rPr>
              <a:t>A </a:t>
            </a:r>
            <a:r>
              <a:rPr lang="pt-BR" dirty="0">
                <a:solidFill>
                  <a:srgbClr val="636463"/>
                </a:solidFill>
              </a:rPr>
              <a:t>alteração </a:t>
            </a:r>
            <a:r>
              <a:rPr lang="pt-BR" dirty="0" smtClean="0">
                <a:solidFill>
                  <a:srgbClr val="636463"/>
                </a:solidFill>
              </a:rPr>
              <a:t>de propriedades </a:t>
            </a:r>
            <a:r>
              <a:rPr lang="pt-BR" dirty="0">
                <a:solidFill>
                  <a:srgbClr val="636463"/>
                </a:solidFill>
              </a:rPr>
              <a:t>estará disponível </a:t>
            </a:r>
            <a:r>
              <a:rPr lang="pt-BR" dirty="0" smtClean="0">
                <a:solidFill>
                  <a:srgbClr val="636463"/>
                </a:solidFill>
              </a:rPr>
              <a:t>para </a:t>
            </a:r>
            <a:r>
              <a:rPr lang="pt-BR" dirty="0">
                <a:solidFill>
                  <a:srgbClr val="636463"/>
                </a:solidFill>
              </a:rPr>
              <a:t>usuários </a:t>
            </a:r>
            <a:r>
              <a:rPr lang="pt-BR" dirty="0" smtClean="0">
                <a:solidFill>
                  <a:srgbClr val="636463"/>
                </a:solidFill>
              </a:rPr>
              <a:t>que tiverem, no mínimo, permissão de </a:t>
            </a:r>
            <a:r>
              <a:rPr lang="pt-BR" b="1" dirty="0">
                <a:solidFill>
                  <a:srgbClr val="636463"/>
                </a:solidFill>
              </a:rPr>
              <a:t>modificação</a:t>
            </a:r>
            <a:r>
              <a:rPr lang="pt-BR" dirty="0">
                <a:solidFill>
                  <a:srgbClr val="636463"/>
                </a:solidFill>
              </a:rPr>
              <a:t> no documento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b="1" dirty="0" smtClean="0"/>
              <a:t>Válido a partir de: </a:t>
            </a:r>
            <a:r>
              <a:rPr lang="pt-BR" dirty="0"/>
              <a:t>Os documentos </a:t>
            </a:r>
            <a:r>
              <a:rPr lang="pt-BR" dirty="0" smtClean="0"/>
              <a:t>só serão </a:t>
            </a:r>
            <a:r>
              <a:rPr lang="pt-BR" dirty="0"/>
              <a:t>exibidos para os </a:t>
            </a:r>
            <a:r>
              <a:rPr lang="pt-BR" dirty="0" smtClean="0"/>
              <a:t>usuários </a:t>
            </a:r>
            <a:r>
              <a:rPr lang="pt-BR" dirty="0"/>
              <a:t>após a data </a:t>
            </a:r>
            <a:r>
              <a:rPr lang="pt-BR" dirty="0" smtClean="0"/>
              <a:t>inserida </a:t>
            </a:r>
            <a:r>
              <a:rPr lang="pt-BR" dirty="0"/>
              <a:t>neste campo, o que permite </a:t>
            </a:r>
            <a:r>
              <a:rPr lang="pt-BR" dirty="0" smtClean="0"/>
              <a:t>agendar a visualização </a:t>
            </a:r>
            <a:r>
              <a:rPr lang="pt-BR" dirty="0"/>
              <a:t>de um </a:t>
            </a:r>
            <a:r>
              <a:rPr lang="pt-BR" dirty="0" smtClean="0"/>
              <a:t>documento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b="1" dirty="0" smtClean="0"/>
              <a:t>Valido até: </a:t>
            </a:r>
            <a:r>
              <a:rPr lang="pt-BR" dirty="0" smtClean="0"/>
              <a:t>Determina </a:t>
            </a:r>
            <a:r>
              <a:rPr lang="pt-BR" dirty="0"/>
              <a:t>a data de expiração do </a:t>
            </a:r>
            <a:r>
              <a:rPr lang="pt-BR" dirty="0" smtClean="0"/>
              <a:t>documento, mas só será considerada se a opção “Documento </a:t>
            </a:r>
            <a:r>
              <a:rPr lang="pt-BR" dirty="0"/>
              <a:t>Expira</a:t>
            </a:r>
            <a:r>
              <a:rPr lang="pt-BR" dirty="0" smtClean="0"/>
              <a:t>?” estiver marcada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dirty="0" smtClean="0"/>
              <a:t>As propriedades de um documento também podem ser definidas através de eventos como o </a:t>
            </a:r>
            <a:r>
              <a:rPr lang="pt-BR" i="1" dirty="0" err="1" smtClean="0"/>
              <a:t>afterDocumentPublisher</a:t>
            </a:r>
            <a:r>
              <a:rPr lang="pt-BR" dirty="0" smtClean="0"/>
              <a:t>: </a:t>
            </a:r>
            <a:endParaRPr lang="pt-BR" dirty="0"/>
          </a:p>
          <a:p>
            <a:r>
              <a:rPr lang="pt-BR" sz="2600" dirty="0" smtClean="0"/>
              <a:t>Este e outros eventos serão abordados no Treinamento de Desenvolvimento ECM</a:t>
            </a:r>
            <a:endParaRPr lang="pt-BR" sz="2600" dirty="0"/>
          </a:p>
        </p:txBody>
      </p:sp>
      <p:pic>
        <p:nvPicPr>
          <p:cNvPr id="6" name="Imagem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60" y="7235211"/>
            <a:ext cx="402111" cy="396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6" y="4093030"/>
            <a:ext cx="808150" cy="72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6" y="5468976"/>
            <a:ext cx="808192" cy="72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37" y="6844922"/>
            <a:ext cx="361467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981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Versões e revisões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833608" y="1944279"/>
            <a:ext cx="12582434" cy="5873116"/>
          </a:xfrm>
        </p:spPr>
        <p:txBody>
          <a:bodyPr/>
          <a:lstStyle/>
          <a:p>
            <a:pPr algn="just">
              <a:lnSpc>
                <a:spcPts val="4000"/>
              </a:lnSpc>
              <a:spcBef>
                <a:spcPts val="1800"/>
              </a:spcBef>
            </a:pPr>
            <a:r>
              <a:rPr lang="pt-BR" dirty="0" smtClean="0"/>
              <a:t>Nas propriedades de </a:t>
            </a:r>
            <a:r>
              <a:rPr lang="pt-BR" dirty="0"/>
              <a:t>um </a:t>
            </a:r>
            <a:r>
              <a:rPr lang="pt-BR" dirty="0" smtClean="0"/>
              <a:t>documento </a:t>
            </a:r>
            <a:r>
              <a:rPr lang="pt-BR" dirty="0"/>
              <a:t>é permitido escolher entre </a:t>
            </a:r>
            <a:r>
              <a:rPr lang="pt-BR" dirty="0" smtClean="0"/>
              <a:t>(1) Manter </a:t>
            </a:r>
            <a:r>
              <a:rPr lang="pt-BR" dirty="0"/>
              <a:t>a versão atual, </a:t>
            </a:r>
            <a:r>
              <a:rPr lang="pt-BR" dirty="0" smtClean="0"/>
              <a:t>(2) Criar </a:t>
            </a:r>
            <a:r>
              <a:rPr lang="pt-BR" dirty="0"/>
              <a:t>uma nova revisão ou </a:t>
            </a:r>
            <a:r>
              <a:rPr lang="pt-BR" dirty="0" smtClean="0"/>
              <a:t>(3) Criar </a:t>
            </a:r>
            <a:r>
              <a:rPr lang="pt-BR" dirty="0"/>
              <a:t>uma nova </a:t>
            </a:r>
            <a:r>
              <a:rPr lang="pt-BR" dirty="0" smtClean="0"/>
              <a:t>versão</a:t>
            </a:r>
          </a:p>
          <a:p>
            <a:pPr lvl="1" algn="just">
              <a:lnSpc>
                <a:spcPts val="4000"/>
              </a:lnSpc>
              <a:spcBef>
                <a:spcPts val="1800"/>
              </a:spcBef>
            </a:pPr>
            <a:r>
              <a:rPr lang="pt-BR" dirty="0" smtClean="0"/>
              <a:t>Por </a:t>
            </a:r>
            <a:r>
              <a:rPr lang="pt-BR" dirty="0"/>
              <a:t>exemplo, se o documento está na versão </a:t>
            </a:r>
            <a:r>
              <a:rPr lang="pt-BR" dirty="0">
                <a:solidFill>
                  <a:schemeClr val="accent1"/>
                </a:solidFill>
              </a:rPr>
              <a:t>2.003</a:t>
            </a:r>
            <a:r>
              <a:rPr lang="pt-BR" dirty="0"/>
              <a:t>, quer dizer que o documento já está na versão </a:t>
            </a:r>
            <a:r>
              <a:rPr lang="pt-BR" dirty="0">
                <a:solidFill>
                  <a:schemeClr val="accent1"/>
                </a:solidFill>
              </a:rPr>
              <a:t>2</a:t>
            </a:r>
            <a:r>
              <a:rPr lang="pt-BR" dirty="0"/>
              <a:t>, com a revisão </a:t>
            </a:r>
            <a:r>
              <a:rPr lang="pt-BR" dirty="0" smtClean="0">
                <a:solidFill>
                  <a:schemeClr val="accent1"/>
                </a:solidFill>
              </a:rPr>
              <a:t>3</a:t>
            </a:r>
            <a:endParaRPr lang="pt-BR" dirty="0" smtClean="0"/>
          </a:p>
          <a:p>
            <a:pPr lvl="1" algn="just">
              <a:lnSpc>
                <a:spcPts val="4000"/>
              </a:lnSpc>
              <a:spcBef>
                <a:spcPts val="1800"/>
              </a:spcBef>
            </a:pPr>
            <a:r>
              <a:rPr lang="pt-BR" dirty="0" smtClean="0"/>
              <a:t>Se for preciso </a:t>
            </a:r>
            <a:r>
              <a:rPr lang="pt-BR" dirty="0"/>
              <a:t>atualizar um erro de digitação no documento, </a:t>
            </a:r>
            <a:r>
              <a:rPr lang="pt-BR" dirty="0" smtClean="0"/>
              <a:t>não é preciso </a:t>
            </a:r>
            <a:r>
              <a:rPr lang="pt-BR" dirty="0"/>
              <a:t>criar uma nova versão, </a:t>
            </a:r>
            <a:r>
              <a:rPr lang="pt-BR" dirty="0" smtClean="0"/>
              <a:t>apenas uma </a:t>
            </a:r>
            <a:r>
              <a:rPr lang="pt-BR" dirty="0"/>
              <a:t>nova revisão, gerando a atualização </a:t>
            </a:r>
            <a:r>
              <a:rPr lang="pt-BR" dirty="0">
                <a:solidFill>
                  <a:schemeClr val="accent1"/>
                </a:solidFill>
              </a:rPr>
              <a:t>2.004</a:t>
            </a:r>
            <a:r>
              <a:rPr lang="pt-BR" dirty="0"/>
              <a:t> do </a:t>
            </a:r>
            <a:r>
              <a:rPr lang="pt-BR" dirty="0" smtClean="0"/>
              <a:t>documento</a:t>
            </a:r>
            <a:endParaRPr lang="pt-BR" dirty="0"/>
          </a:p>
          <a:p>
            <a:pPr algn="just">
              <a:lnSpc>
                <a:spcPts val="4000"/>
              </a:lnSpc>
              <a:spcBef>
                <a:spcPts val="2400"/>
              </a:spcBef>
            </a:pPr>
            <a:r>
              <a:rPr lang="pt-BR" dirty="0" smtClean="0"/>
              <a:t>Caso sejam </a:t>
            </a:r>
            <a:r>
              <a:rPr lang="pt-BR" dirty="0"/>
              <a:t>selecionados </a:t>
            </a:r>
            <a:r>
              <a:rPr lang="pt-BR" dirty="0" smtClean="0"/>
              <a:t>aprovadores </a:t>
            </a:r>
            <a:r>
              <a:rPr lang="pt-BR" dirty="0"/>
              <a:t>para o documento, a versão/revisão antiga </a:t>
            </a:r>
            <a:r>
              <a:rPr lang="pt-BR" b="1" dirty="0"/>
              <a:t>permanecerá acessível </a:t>
            </a:r>
            <a:r>
              <a:rPr lang="pt-BR" dirty="0"/>
              <a:t>aos colaboradores </a:t>
            </a:r>
            <a:r>
              <a:rPr lang="pt-BR" dirty="0" smtClean="0"/>
              <a:t>até a aprovação da nova versão/revisão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7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Versões e revisões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166" y="1818640"/>
            <a:ext cx="10287319" cy="6187123"/>
          </a:xfrm>
          <a:ln>
            <a:solidFill>
              <a:schemeClr val="bg2"/>
            </a:solidFill>
          </a:ln>
        </p:spPr>
      </p:pic>
      <p:sp>
        <p:nvSpPr>
          <p:cNvPr id="8" name="Elipse 7">
            <a:hlinkClick r:id="rId4"/>
          </p:cNvPr>
          <p:cNvSpPr/>
          <p:nvPr/>
        </p:nvSpPr>
        <p:spPr bwMode="auto">
          <a:xfrm>
            <a:off x="2661885" y="7465763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68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Versões e revisões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7" y="2132964"/>
            <a:ext cx="12198939" cy="587311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b="1" dirty="0" smtClean="0"/>
              <a:t>Nova </a:t>
            </a:r>
            <a:r>
              <a:rPr lang="pt-BR" b="1" dirty="0"/>
              <a:t>revisão: </a:t>
            </a:r>
            <a:r>
              <a:rPr lang="pt-BR" dirty="0" smtClean="0"/>
              <a:t>É </a:t>
            </a:r>
            <a:r>
              <a:rPr lang="pt-BR" dirty="0"/>
              <a:t>normalmente utilizado quando o documento possui uma pequena </a:t>
            </a:r>
            <a:r>
              <a:rPr lang="pt-BR" dirty="0" smtClean="0"/>
              <a:t>alteração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b="1" dirty="0" smtClean="0"/>
              <a:t>Nova </a:t>
            </a:r>
            <a:r>
              <a:rPr lang="pt-BR" b="1" dirty="0"/>
              <a:t>versão: </a:t>
            </a:r>
            <a:r>
              <a:rPr lang="pt-BR" dirty="0"/>
              <a:t> É normalmente utilizado quando o documento possui uma alteração grande de </a:t>
            </a:r>
            <a:r>
              <a:rPr lang="pt-BR" dirty="0" smtClean="0"/>
              <a:t>conteúdo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b="1" dirty="0" smtClean="0"/>
              <a:t>Manter </a:t>
            </a:r>
            <a:r>
              <a:rPr lang="pt-BR" b="1" dirty="0"/>
              <a:t>versão: </a:t>
            </a:r>
            <a:r>
              <a:rPr lang="pt-BR" dirty="0" smtClean="0"/>
              <a:t>É </a:t>
            </a:r>
            <a:r>
              <a:rPr lang="pt-BR" dirty="0"/>
              <a:t>utilizado quando o documento atual não é mais válido, e é necessário trocar a versão corrente por uma nova </a:t>
            </a:r>
            <a:r>
              <a:rPr lang="pt-BR" dirty="0" smtClean="0"/>
              <a:t>atualização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pt-BR" dirty="0" smtClean="0"/>
              <a:t>Caso </a:t>
            </a:r>
            <a:r>
              <a:rPr lang="pt-BR" dirty="0"/>
              <a:t>o documento vá para aprovação, a atualização anterior do documento é </a:t>
            </a:r>
            <a:r>
              <a:rPr lang="pt-BR" dirty="0" smtClean="0"/>
              <a:t>apresentada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42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Copiar / recortar / colar </a:t>
            </a:r>
            <a:r>
              <a:rPr lang="pt-BR" dirty="0"/>
              <a:t>/ </a:t>
            </a:r>
            <a:r>
              <a:rPr lang="pt-BR" dirty="0" smtClean="0"/>
              <a:t>eliminar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930401" y="2529204"/>
            <a:ext cx="12903199" cy="5527675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Ao copiar um documento, as propriedades do arquivo original são replicadas no novo documento. Porém a data de publicação será a </a:t>
            </a:r>
            <a:r>
              <a:rPr lang="pt-BR" b="1" dirty="0" smtClean="0"/>
              <a:t>atual</a:t>
            </a:r>
            <a:r>
              <a:rPr lang="pt-BR" dirty="0" smtClean="0"/>
              <a:t> e não a data original do </a:t>
            </a:r>
            <a:r>
              <a:rPr lang="pt-BR" dirty="0" smtClean="0"/>
              <a:t>arquivo</a:t>
            </a:r>
            <a:endParaRPr lang="pt-BR" sz="2400" dirty="0"/>
          </a:p>
          <a:p>
            <a:pPr marL="0" indent="0" algn="just">
              <a:buNone/>
            </a:pPr>
            <a:r>
              <a:rPr lang="pt-BR" dirty="0" smtClean="0"/>
              <a:t>Apenas a última versão/revisão de um documento é copiada. Já ao recortar, todas as versões do documento serão transferidas</a:t>
            </a:r>
            <a:endParaRPr lang="pt-BR" dirty="0"/>
          </a:p>
          <a:p>
            <a:pPr algn="just"/>
            <a:endParaRPr lang="pt-BR" sz="2400" dirty="0" smtClean="0"/>
          </a:p>
          <a:p>
            <a:pPr algn="just"/>
            <a:endParaRPr lang="pt-BR" sz="2400" dirty="0" smtClean="0"/>
          </a:p>
          <a:p>
            <a:pPr marL="0" indent="0" algn="just">
              <a:buNone/>
            </a:pPr>
            <a:r>
              <a:rPr lang="pt-BR" dirty="0" smtClean="0"/>
              <a:t>Ao eliminar um documento, todas as versões/revisões são removidas. O arquivo é enviado para a </a:t>
            </a:r>
            <a:r>
              <a:rPr lang="pt-BR" b="1" dirty="0" smtClean="0"/>
              <a:t>Lixeira</a:t>
            </a:r>
            <a:r>
              <a:rPr lang="pt-BR" dirty="0" smtClean="0"/>
              <a:t> e pode ser restaurado ou excluído </a:t>
            </a:r>
            <a:r>
              <a:rPr lang="pt-BR" dirty="0" smtClean="0"/>
              <a:t>completamente</a:t>
            </a:r>
            <a:endParaRPr lang="pt-BR" sz="2400" dirty="0"/>
          </a:p>
          <a:p>
            <a:pPr marL="0" indent="0" algn="just">
              <a:buNone/>
            </a:pPr>
            <a:r>
              <a:rPr lang="pt-BR" dirty="0" smtClean="0"/>
              <a:t>Quando uma pasta é eliminada, suas dependências também são removidas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45" y="4011781"/>
            <a:ext cx="711989" cy="72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1" y="3349837"/>
            <a:ext cx="712000" cy="72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3" y="2687893"/>
            <a:ext cx="692347" cy="72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712" y="6140944"/>
            <a:ext cx="544353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75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PROPRIEDADES DO DOCUMENTO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37" y="2062920"/>
            <a:ext cx="9544596" cy="599205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1030514" y="4274117"/>
            <a:ext cx="3773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 smtClean="0">
                <a:solidFill>
                  <a:srgbClr val="636463"/>
                </a:solidFill>
                <a:latin typeface="Trebuchet MS"/>
                <a:cs typeface="Trebuchet MS"/>
              </a:rPr>
              <a:t>Acesso à versões específicas de um documento</a:t>
            </a:r>
            <a:endParaRPr lang="pt-BR" sz="32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8" name="Elipse 7">
            <a:hlinkClick r:id="rId4"/>
          </p:cNvPr>
          <p:cNvSpPr/>
          <p:nvPr/>
        </p:nvSpPr>
        <p:spPr bwMode="auto">
          <a:xfrm>
            <a:off x="14293600" y="1633717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77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PROPRIEDADES DO DOCUMENTO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705" y="2006905"/>
            <a:ext cx="9648993" cy="605759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Elipse 5">
            <a:hlinkClick r:id="rId5"/>
          </p:cNvPr>
          <p:cNvSpPr/>
          <p:nvPr/>
        </p:nvSpPr>
        <p:spPr bwMode="auto">
          <a:xfrm>
            <a:off x="14563600" y="1624518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045029" y="2816844"/>
            <a:ext cx="40001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Restauração de documentos para versões anteriores</a:t>
            </a:r>
          </a:p>
          <a:p>
            <a:pPr algn="just"/>
            <a:endParaRPr lang="pt-BR" sz="2800" dirty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  <a:p>
            <a:pPr algn="r"/>
            <a:r>
              <a:rPr lang="pt-BR" alt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Ao restaurar um documento, uma </a:t>
            </a:r>
            <a:r>
              <a:rPr lang="pt-BR" altLang="pt-BR" sz="2800" b="1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nova versão</a:t>
            </a:r>
            <a:r>
              <a:rPr lang="pt-BR" alt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 é gerada com o mesmo conteúdo e propriedades da versão selecionada</a:t>
            </a:r>
            <a:endParaRPr lang="pt-BR" altLang="pt-BR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399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índice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Navegação de documentos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Publicação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Propriedades de documentos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Aprovação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Segurança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pt-BR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pt-BR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pt-BR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Edição de conteúdo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Visualização de documentos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Central de tarefas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fluig Connect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fluig </a:t>
            </a:r>
            <a:r>
              <a:rPr lang="pt-BR" dirty="0" err="1" smtClean="0"/>
              <a:t>Store</a:t>
            </a:r>
            <a:endParaRPr lang="pt-BR" dirty="0" smtClean="0"/>
          </a:p>
          <a:p>
            <a:pPr>
              <a:buFontTx/>
              <a:buChar char="-"/>
            </a:pP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408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PROPRIEDADES DO DOCUMENTO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39" y="2114501"/>
            <a:ext cx="10058400" cy="588889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Elipse 5">
            <a:hlinkClick r:id="rId5"/>
          </p:cNvPr>
          <p:cNvSpPr/>
          <p:nvPr/>
        </p:nvSpPr>
        <p:spPr bwMode="auto">
          <a:xfrm>
            <a:off x="14293600" y="1624518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030514" y="4274117"/>
            <a:ext cx="3773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 smtClean="0">
                <a:solidFill>
                  <a:srgbClr val="636463"/>
                </a:solidFill>
                <a:latin typeface="Trebuchet MS"/>
                <a:cs typeface="Trebuchet MS"/>
              </a:rPr>
              <a:t>Verifique quais usuários acessaram o documento</a:t>
            </a:r>
            <a:endParaRPr lang="pt-BR" sz="32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5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dirty="0" smtClean="0"/>
              <a:t>Notificações de documentos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algn="just"/>
            <a:r>
              <a:rPr lang="pt-BR" dirty="0"/>
              <a:t>Para que os usuários que possuem o documento como assunto de interesse </a:t>
            </a:r>
            <a:r>
              <a:rPr lang="pt-BR" dirty="0" smtClean="0"/>
              <a:t>sejam notificados </a:t>
            </a:r>
            <a:r>
              <a:rPr lang="pt-BR" dirty="0"/>
              <a:t>sobre a criação de uma nova versão/revisão, basta marcar a </a:t>
            </a:r>
            <a:r>
              <a:rPr lang="pt-BR" dirty="0" smtClean="0"/>
              <a:t>opção “Notificar”</a:t>
            </a:r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r>
              <a:rPr lang="pt-BR" dirty="0"/>
              <a:t>Caso o assunto determinado para o documento em questão seja um assunto </a:t>
            </a:r>
            <a:r>
              <a:rPr lang="pt-BR" b="1" dirty="0"/>
              <a:t>obrigatório</a:t>
            </a:r>
            <a:r>
              <a:rPr lang="pt-BR" dirty="0"/>
              <a:t>, não será possível restringir o envio </a:t>
            </a:r>
            <a:r>
              <a:rPr lang="pt-BR" dirty="0" smtClean="0"/>
              <a:t>da notificação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84" y="4330789"/>
            <a:ext cx="11560249" cy="227321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Retângulo de cantos arredondados 5"/>
          <p:cNvSpPr/>
          <p:nvPr/>
        </p:nvSpPr>
        <p:spPr>
          <a:xfrm>
            <a:off x="8592457" y="5646057"/>
            <a:ext cx="957943" cy="78377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59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PROPRIEDADES – DOCUMENTOS RELACIONADOS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7" y="2075543"/>
            <a:ext cx="8834177" cy="5647009"/>
          </a:xfrm>
          <a:ln>
            <a:solidFill>
              <a:schemeClr val="bg2"/>
            </a:solidFill>
          </a:ln>
        </p:spPr>
      </p:pic>
      <p:sp>
        <p:nvSpPr>
          <p:cNvPr id="9" name="Retângulo 8"/>
          <p:cNvSpPr/>
          <p:nvPr/>
        </p:nvSpPr>
        <p:spPr>
          <a:xfrm>
            <a:off x="9869717" y="3775663"/>
            <a:ext cx="579119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A aba "Documentos Relacionados" permite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relacionar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outros documentos pertinentes ao arquivo que está sendo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publicado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1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Aprovação</a:t>
            </a:r>
            <a:endParaRPr lang="pt-BR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/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675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aprovação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914399" y="2529204"/>
            <a:ext cx="11843657" cy="5527675"/>
          </a:xfrm>
        </p:spPr>
        <p:txBody>
          <a:bodyPr anchor="t"/>
          <a:lstStyle/>
          <a:p>
            <a:pPr algn="just">
              <a:lnSpc>
                <a:spcPts val="3500"/>
              </a:lnSpc>
            </a:pPr>
            <a:r>
              <a:rPr lang="pt-BR" dirty="0"/>
              <a:t>Esta aba permite realizar a configuração de aprovação </a:t>
            </a:r>
            <a:r>
              <a:rPr lang="pt-BR" dirty="0" smtClean="0"/>
              <a:t>de todos itens publicados no GED, exceto aplicativos</a:t>
            </a:r>
          </a:p>
          <a:p>
            <a:pPr algn="just">
              <a:lnSpc>
                <a:spcPts val="3500"/>
              </a:lnSpc>
            </a:pPr>
            <a:endParaRPr lang="pt-BR" sz="2400" dirty="0" smtClean="0"/>
          </a:p>
          <a:p>
            <a:pPr>
              <a:lnSpc>
                <a:spcPts val="3500"/>
              </a:lnSpc>
            </a:pPr>
            <a:r>
              <a:rPr lang="pt-BR" b="1" dirty="0" smtClean="0"/>
              <a:t>Níveis de Aprovação: </a:t>
            </a:r>
            <a:r>
              <a:rPr lang="pt-BR" dirty="0" smtClean="0"/>
              <a:t>permitem </a:t>
            </a:r>
            <a:r>
              <a:rPr lang="pt-BR" dirty="0"/>
              <a:t>criar etapas de aprovação para publicação de </a:t>
            </a:r>
            <a:r>
              <a:rPr lang="pt-BR" dirty="0" smtClean="0"/>
              <a:t>pastas/documentos</a:t>
            </a:r>
          </a:p>
          <a:p>
            <a:pPr>
              <a:lnSpc>
                <a:spcPts val="3500"/>
              </a:lnSpc>
            </a:pPr>
            <a:endParaRPr lang="pt-BR" sz="2400" dirty="0" smtClean="0"/>
          </a:p>
          <a:p>
            <a:pPr>
              <a:lnSpc>
                <a:spcPts val="3500"/>
              </a:lnSpc>
            </a:pPr>
            <a:r>
              <a:rPr lang="pt-BR" dirty="0" smtClean="0"/>
              <a:t>As </a:t>
            </a:r>
            <a:r>
              <a:rPr lang="pt-BR" b="1" dirty="0"/>
              <a:t>listas de aprovadores </a:t>
            </a:r>
            <a:r>
              <a:rPr lang="pt-BR" dirty="0"/>
              <a:t>podem ser compostas por Usuários e/ou </a:t>
            </a:r>
            <a:r>
              <a:rPr lang="pt-BR" dirty="0" smtClean="0"/>
              <a:t>Grupos</a:t>
            </a:r>
          </a:p>
          <a:p>
            <a:pPr>
              <a:lnSpc>
                <a:spcPts val="3500"/>
              </a:lnSpc>
            </a:pPr>
            <a:endParaRPr lang="pt-BR" sz="2400" dirty="0" smtClean="0"/>
          </a:p>
          <a:p>
            <a:pPr>
              <a:lnSpc>
                <a:spcPts val="3500"/>
              </a:lnSpc>
            </a:pPr>
            <a:r>
              <a:rPr lang="pt-BR" dirty="0" smtClean="0"/>
              <a:t>Em uma pasta com aprovadores, todos os documentos publicados abaixo dela deverão ser aprovados</a:t>
            </a:r>
            <a:endParaRPr lang="pt-BR" dirty="0"/>
          </a:p>
        </p:txBody>
      </p:sp>
      <p:pic>
        <p:nvPicPr>
          <p:cNvPr id="12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2" b="-1438"/>
          <a:stretch/>
        </p:blipFill>
        <p:spPr>
          <a:xfrm>
            <a:off x="12412640" y="4122054"/>
            <a:ext cx="3101680" cy="319314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77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Condição de APROVAÇÃO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651750" y="2569706"/>
            <a:ext cx="77078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-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serão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levadas em consideração as opiniões de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todos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os aprovadores para que o objeto seja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publicado</a:t>
            </a:r>
          </a:p>
          <a:p>
            <a:pPr algn="just"/>
            <a:endParaRPr lang="pt-BR" sz="24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/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OU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- exige a aprovação de no mínimo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um usuário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para a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liberação do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documento, mesmo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que os demais reprovem</a:t>
            </a:r>
          </a:p>
          <a:p>
            <a:pPr algn="just"/>
            <a:endParaRPr lang="pt-BR" sz="24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/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Único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– a decisão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tomada pelo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primeiro aprovador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será aplicada ao documento, seja</a:t>
            </a:r>
          </a:p>
          <a:p>
            <a:pPr algn="just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rejeição ou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aprovação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t="22533" r="47296" b="18466"/>
          <a:stretch/>
        </p:blipFill>
        <p:spPr>
          <a:xfrm>
            <a:off x="915832" y="2493053"/>
            <a:ext cx="6429654" cy="4862286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062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Notificações de aprovação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05168570"/>
              </p:ext>
            </p:extLst>
          </p:nvPr>
        </p:nvGraphicFramePr>
        <p:xfrm>
          <a:off x="1462768" y="2483641"/>
          <a:ext cx="13324114" cy="53378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62057"/>
                <a:gridCol w="6662057"/>
              </a:tblGrid>
              <a:tr h="889643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 smtClean="0"/>
                        <a:t>Situação</a:t>
                      </a:r>
                      <a:endParaRPr lang="pt-B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 smtClean="0"/>
                        <a:t>Quem é notificado?</a:t>
                      </a:r>
                      <a:endParaRPr lang="pt-BR" sz="2800" dirty="0"/>
                    </a:p>
                  </a:txBody>
                  <a:tcPr anchor="ctr"/>
                </a:tc>
              </a:tr>
              <a:tr h="88964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Documento é </a:t>
                      </a:r>
                      <a:r>
                        <a:rPr lang="pt-BR" sz="2400" b="1" dirty="0" smtClean="0"/>
                        <a:t>publicado</a:t>
                      </a:r>
                      <a:r>
                        <a:rPr lang="pt-BR" sz="2400" dirty="0" smtClean="0"/>
                        <a:t> e exige aprovação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Todos os aprovadores envolvidos</a:t>
                      </a:r>
                      <a:endParaRPr lang="pt-BR" sz="2400" dirty="0"/>
                    </a:p>
                  </a:txBody>
                  <a:tcPr anchor="ctr"/>
                </a:tc>
              </a:tr>
              <a:tr h="88964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Documento é </a:t>
                      </a:r>
                      <a:r>
                        <a:rPr lang="pt-BR" sz="2400" b="1" dirty="0" smtClean="0"/>
                        <a:t>aprovado</a:t>
                      </a:r>
                      <a:endParaRPr lang="pt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Publicador</a:t>
                      </a:r>
                      <a:endParaRPr lang="pt-BR" sz="2400" dirty="0" smtClean="0"/>
                    </a:p>
                    <a:p>
                      <a:pPr algn="ctr"/>
                      <a:r>
                        <a:rPr lang="pt-BR" sz="2400" dirty="0" smtClean="0"/>
                        <a:t>Demais aprovadores</a:t>
                      </a:r>
                      <a:r>
                        <a:rPr lang="pt-BR" sz="2400" baseline="0" dirty="0" smtClean="0"/>
                        <a:t> (Condição de aprovação: </a:t>
                      </a:r>
                      <a:r>
                        <a:rPr lang="pt-BR" sz="2400" b="1" baseline="0" dirty="0" smtClean="0"/>
                        <a:t>OU</a:t>
                      </a:r>
                      <a:r>
                        <a:rPr lang="pt-BR" sz="2400" baseline="0" dirty="0" smtClean="0"/>
                        <a:t>)</a:t>
                      </a:r>
                      <a:endParaRPr lang="pt-BR" sz="2400" dirty="0"/>
                    </a:p>
                  </a:txBody>
                  <a:tcPr anchor="ctr"/>
                </a:tc>
              </a:tr>
              <a:tr h="88964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Documento é</a:t>
                      </a:r>
                      <a:r>
                        <a:rPr lang="pt-BR" sz="2400" baseline="0" dirty="0" smtClean="0"/>
                        <a:t> </a:t>
                      </a:r>
                      <a:r>
                        <a:rPr lang="pt-BR" sz="2400" b="1" baseline="0" dirty="0" smtClean="0"/>
                        <a:t>reprovado</a:t>
                      </a:r>
                      <a:endParaRPr lang="pt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Publicador</a:t>
                      </a:r>
                      <a:endParaRPr lang="pt-BR" sz="2400" dirty="0" smtClean="0"/>
                    </a:p>
                    <a:p>
                      <a:pPr algn="ctr"/>
                      <a:r>
                        <a:rPr lang="pt-BR" sz="2400" dirty="0" smtClean="0"/>
                        <a:t>Demais aprovadores</a:t>
                      </a:r>
                      <a:endParaRPr lang="pt-BR" sz="2400" dirty="0"/>
                    </a:p>
                  </a:txBody>
                  <a:tcPr anchor="ctr"/>
                </a:tc>
              </a:tr>
              <a:tr h="88964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Documento</a:t>
                      </a:r>
                      <a:r>
                        <a:rPr lang="pt-BR" sz="2400" baseline="0" dirty="0" smtClean="0"/>
                        <a:t> é </a:t>
                      </a:r>
                      <a:r>
                        <a:rPr lang="pt-BR" sz="2400" b="1" baseline="0" dirty="0" smtClean="0"/>
                        <a:t>excluído</a:t>
                      </a:r>
                      <a:endParaRPr lang="pt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Aprovadores do documento</a:t>
                      </a:r>
                      <a:endParaRPr lang="pt-BR" sz="2400" dirty="0"/>
                    </a:p>
                  </a:txBody>
                  <a:tcPr anchor="ctr"/>
                </a:tc>
              </a:tr>
              <a:tr h="88964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Documento </a:t>
                      </a:r>
                      <a:r>
                        <a:rPr lang="pt-BR" sz="2400" baseline="0" dirty="0" smtClean="0"/>
                        <a:t>aprovado possui </a:t>
                      </a:r>
                      <a:r>
                        <a:rPr lang="pt-BR" sz="2400" b="1" baseline="0" dirty="0" smtClean="0"/>
                        <a:t>versões anteriores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Aprovadores da versão anterior</a:t>
                      </a:r>
                      <a:endParaRPr lang="pt-BR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616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Segurança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921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segurança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826656" y="6984206"/>
            <a:ext cx="14596338" cy="1058296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Esta aba permite </a:t>
            </a:r>
            <a:r>
              <a:rPr lang="pt-BR" dirty="0"/>
              <a:t>realizar a configuração de segurança do item a </a:t>
            </a:r>
            <a:r>
              <a:rPr lang="pt-BR" dirty="0" smtClean="0"/>
              <a:t>ser publicado </a:t>
            </a:r>
            <a:r>
              <a:rPr lang="pt-BR" dirty="0"/>
              <a:t>e está presente </a:t>
            </a:r>
            <a:r>
              <a:rPr lang="pt-BR" dirty="0" smtClean="0"/>
              <a:t>nas propriedades de </a:t>
            </a:r>
            <a:r>
              <a:rPr lang="pt-BR" dirty="0"/>
              <a:t>todos os itens </a:t>
            </a:r>
            <a:r>
              <a:rPr lang="pt-BR" dirty="0" smtClean="0"/>
              <a:t>do GED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43" y="2119990"/>
            <a:ext cx="11286364" cy="468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451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permissões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96740923"/>
              </p:ext>
            </p:extLst>
          </p:nvPr>
        </p:nvGraphicFramePr>
        <p:xfrm>
          <a:off x="1172483" y="2528888"/>
          <a:ext cx="13904685" cy="498951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56953"/>
                <a:gridCol w="10847732"/>
              </a:tblGrid>
              <a:tr h="592291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 smtClean="0"/>
                        <a:t>Segurança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 smtClean="0"/>
                        <a:t>Efeito da</a:t>
                      </a:r>
                      <a:r>
                        <a:rPr lang="pt-BR" sz="2800" baseline="0" dirty="0" smtClean="0"/>
                        <a:t> Permissão</a:t>
                      </a:r>
                      <a:endParaRPr lang="pt-BR" sz="2800" dirty="0"/>
                    </a:p>
                  </a:txBody>
                  <a:tcPr/>
                </a:tc>
              </a:tr>
              <a:tr h="896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800" b="1" dirty="0" smtClean="0"/>
                        <a:t>(L) Leitura</a:t>
                      </a:r>
                      <a:endParaRPr lang="pt-BR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800" u="none" strike="noStrike" kern="1200" baseline="0" dirty="0" smtClean="0"/>
                        <a:t>Permite ao usuário ou grupo acesso apenas para leitura do documento</a:t>
                      </a:r>
                      <a:endParaRPr lang="pt-BR" sz="2800" dirty="0"/>
                    </a:p>
                  </a:txBody>
                  <a:tcPr anchor="ctr"/>
                </a:tc>
              </a:tr>
              <a:tr h="1166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800" b="1" dirty="0" smtClean="0"/>
                        <a:t>(G) Gravação</a:t>
                      </a:r>
                      <a:endParaRPr lang="pt-BR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800" dirty="0" smtClean="0"/>
                        <a:t>Permite ao usuário ou grupo, publicar documentos. Este nível de segurança está disponível apenas na publicação de </a:t>
                      </a:r>
                      <a:r>
                        <a:rPr lang="pt-BR" sz="2800" b="1" i="0" dirty="0" smtClean="0"/>
                        <a:t>pastas e formulários</a:t>
                      </a:r>
                      <a:endParaRPr lang="pt-BR" sz="2800" b="1" i="0" dirty="0"/>
                    </a:p>
                  </a:txBody>
                  <a:tcPr anchor="ctr"/>
                </a:tc>
              </a:tr>
              <a:tr h="1166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800" b="1" dirty="0" smtClean="0"/>
                        <a:t>(M) Modificação</a:t>
                      </a:r>
                      <a:endParaRPr lang="pt-BR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800" u="none" strike="noStrike" kern="1200" baseline="0" dirty="0" smtClean="0"/>
                        <a:t>Permite ler, publicar e modificar propriedades de documentos ou pastas. Porém, não permite alterar as configurações de segurança dos itens</a:t>
                      </a:r>
                      <a:endParaRPr lang="pt-BR" sz="2800" dirty="0"/>
                    </a:p>
                  </a:txBody>
                  <a:tcPr anchor="ctr"/>
                </a:tc>
              </a:tr>
              <a:tr h="1166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800" b="1" dirty="0" smtClean="0"/>
                        <a:t>(T) Controle Total</a:t>
                      </a:r>
                      <a:endParaRPr lang="pt-BR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Possui todas as permissões disponíveis no nível Modificação, além de permitir alterações nas configurações de segurança</a:t>
                      </a:r>
                      <a:endParaRPr lang="pt-BR" sz="2800" dirty="0"/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2086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Enterprise </a:t>
            </a:r>
            <a:r>
              <a:rPr lang="pt-BR" dirty="0" err="1"/>
              <a:t>Content</a:t>
            </a:r>
            <a:r>
              <a:rPr lang="pt-BR" dirty="0"/>
              <a:t> Management 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395" y="2239887"/>
            <a:ext cx="5526000" cy="5526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304831" y="3703621"/>
            <a:ext cx="75245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ECM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(</a:t>
            </a:r>
            <a:r>
              <a:rPr lang="pt-BR" sz="2800" i="1" dirty="0">
                <a:solidFill>
                  <a:srgbClr val="636463"/>
                </a:solidFill>
                <a:latin typeface="Trebuchet MS"/>
                <a:cs typeface="Trebuchet MS"/>
              </a:rPr>
              <a:t>Enterprise </a:t>
            </a:r>
            <a:r>
              <a:rPr lang="pt-BR" sz="2800" i="1" dirty="0" err="1">
                <a:solidFill>
                  <a:srgbClr val="636463"/>
                </a:solidFill>
                <a:latin typeface="Trebuchet MS"/>
                <a:cs typeface="Trebuchet MS"/>
              </a:rPr>
              <a:t>Content</a:t>
            </a:r>
            <a:r>
              <a:rPr lang="pt-BR" sz="2800" i="1" dirty="0">
                <a:solidFill>
                  <a:srgbClr val="636463"/>
                </a:solidFill>
                <a:latin typeface="Trebuchet MS"/>
                <a:cs typeface="Trebuchet MS"/>
              </a:rPr>
              <a:t> Management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ou Gestão de Conteúdo Empresarial) assegura que arquivos importantes estejam sempre reunidos e protegidos em um só lugar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944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REGRA DOS GRUPOS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1575451" cy="5527675"/>
          </a:xfrm>
        </p:spPr>
        <p:txBody>
          <a:bodyPr anchor="t"/>
          <a:lstStyle/>
          <a:p>
            <a:pPr algn="just"/>
            <a:r>
              <a:rPr lang="pt-BR" b="1" dirty="0" smtClean="0"/>
              <a:t>TODOS os colaboradores </a:t>
            </a:r>
            <a:r>
              <a:rPr lang="pt-BR" b="1" dirty="0"/>
              <a:t>dos grupos</a:t>
            </a:r>
            <a:r>
              <a:rPr lang="pt-BR" dirty="0"/>
              <a:t>: os usuários de todos os grupos cadastrados na permissão poderão ter acesso ao documento/pasta, </a:t>
            </a:r>
            <a:r>
              <a:rPr lang="pt-BR" dirty="0" smtClean="0"/>
              <a:t>limitado </a:t>
            </a:r>
            <a:r>
              <a:rPr lang="pt-BR" dirty="0"/>
              <a:t>ao nível de segurança </a:t>
            </a:r>
            <a:r>
              <a:rPr lang="pt-BR" dirty="0" smtClean="0"/>
              <a:t>definido para </a:t>
            </a:r>
            <a:r>
              <a:rPr lang="pt-BR" dirty="0"/>
              <a:t>o </a:t>
            </a:r>
            <a:r>
              <a:rPr lang="pt-BR" dirty="0" smtClean="0"/>
              <a:t>grupo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b="1" dirty="0" smtClean="0"/>
              <a:t>SOMENTE os colaboradores comuns </a:t>
            </a:r>
            <a:r>
              <a:rPr lang="pt-BR" b="1" dirty="0"/>
              <a:t>dos grupos</a:t>
            </a:r>
            <a:r>
              <a:rPr lang="pt-BR" dirty="0"/>
              <a:t>: somente os usuários </a:t>
            </a:r>
            <a:r>
              <a:rPr lang="pt-BR" dirty="0" smtClean="0"/>
              <a:t>que pertençam simultaneamente a todos </a:t>
            </a:r>
            <a:r>
              <a:rPr lang="pt-BR" dirty="0"/>
              <a:t>os grupos cadastrados na permissão </a:t>
            </a:r>
            <a:r>
              <a:rPr lang="pt-BR" dirty="0" smtClean="0"/>
              <a:t>terão acesso </a:t>
            </a:r>
            <a:r>
              <a:rPr lang="pt-BR" dirty="0"/>
              <a:t>ao </a:t>
            </a:r>
            <a:r>
              <a:rPr lang="pt-BR" dirty="0" smtClean="0"/>
              <a:t>documento/pasta. Esta </a:t>
            </a:r>
            <a:r>
              <a:rPr lang="pt-BR" dirty="0"/>
              <a:t>opção trabalha com o conceito de </a:t>
            </a:r>
            <a:r>
              <a:rPr lang="pt-BR" b="1" dirty="0"/>
              <a:t>intersecção</a:t>
            </a:r>
            <a:r>
              <a:rPr lang="pt-BR" dirty="0"/>
              <a:t> entre os usuários dos </a:t>
            </a:r>
            <a:r>
              <a:rPr lang="pt-BR" dirty="0" smtClean="0"/>
              <a:t>grupo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02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RESTRIÇÕES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>
          <a:xfrm>
            <a:off x="2126035" y="2358570"/>
            <a:ext cx="12925279" cy="2105480"/>
          </a:xfrm>
        </p:spPr>
        <p:txBody>
          <a:bodyPr/>
          <a:lstStyle/>
          <a:p>
            <a:pPr algn="just"/>
            <a:r>
              <a:rPr lang="pt-BR" dirty="0"/>
              <a:t>A restrição é utilizada para </a:t>
            </a:r>
            <a:r>
              <a:rPr lang="pt-BR" b="1" dirty="0"/>
              <a:t>anular permissões</a:t>
            </a:r>
            <a:r>
              <a:rPr lang="pt-BR" dirty="0"/>
              <a:t>. </a:t>
            </a:r>
            <a:r>
              <a:rPr lang="pt-BR" dirty="0" smtClean="0"/>
              <a:t>Dessa forma, </a:t>
            </a:r>
            <a:r>
              <a:rPr lang="pt-BR" dirty="0"/>
              <a:t>uma </a:t>
            </a:r>
            <a:r>
              <a:rPr lang="pt-BR" dirty="0" smtClean="0"/>
              <a:t>restrição sem </a:t>
            </a:r>
            <a:r>
              <a:rPr lang="pt-BR" dirty="0"/>
              <a:t>uma </a:t>
            </a:r>
            <a:r>
              <a:rPr lang="pt-BR" dirty="0" smtClean="0"/>
              <a:t>permissão não </a:t>
            </a:r>
            <a:r>
              <a:rPr lang="pt-BR" dirty="0"/>
              <a:t>possui efeito na regra de </a:t>
            </a:r>
            <a:r>
              <a:rPr lang="pt-BR" dirty="0" smtClean="0"/>
              <a:t>permissões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dirty="0" smtClean="0"/>
              <a:t>Regra para definir Restrições: Maior restrição menos um (-1)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05"/>
          <a:stretch/>
        </p:blipFill>
        <p:spPr>
          <a:xfrm>
            <a:off x="3016438" y="4708639"/>
            <a:ext cx="11144473" cy="310004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7" y="2460170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1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permissões / restrições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5"/>
            <a:ext cx="12707565" cy="3465196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 smtClean="0"/>
              <a:t>Em uma empresa, a pasta Contratos possui permissão </a:t>
            </a:r>
            <a:r>
              <a:rPr lang="pt-BR" b="1" dirty="0" smtClean="0">
                <a:solidFill>
                  <a:schemeClr val="accent2"/>
                </a:solidFill>
              </a:rPr>
              <a:t>Total</a:t>
            </a:r>
            <a:r>
              <a:rPr lang="pt-BR" dirty="0" smtClean="0"/>
              <a:t> para todos os membros do </a:t>
            </a:r>
            <a:r>
              <a:rPr lang="pt-BR" b="1" dirty="0"/>
              <a:t>p</a:t>
            </a:r>
            <a:r>
              <a:rPr lang="pt-BR" b="1" dirty="0" smtClean="0"/>
              <a:t>apel Jurídico</a:t>
            </a:r>
            <a:r>
              <a:rPr lang="pt-BR" dirty="0" smtClean="0"/>
              <a:t>, mas possui uma restrição </a:t>
            </a:r>
            <a:r>
              <a:rPr lang="pt-BR" b="1" dirty="0" smtClean="0">
                <a:solidFill>
                  <a:schemeClr val="accent2"/>
                </a:solidFill>
              </a:rPr>
              <a:t>Modificação</a:t>
            </a:r>
            <a:r>
              <a:rPr lang="pt-BR" dirty="0" smtClean="0">
                <a:solidFill>
                  <a:schemeClr val="accent2"/>
                </a:solidFill>
              </a:rPr>
              <a:t> </a:t>
            </a:r>
            <a:r>
              <a:rPr lang="pt-BR" dirty="0"/>
              <a:t>para membros do </a:t>
            </a:r>
            <a:r>
              <a:rPr lang="pt-BR" b="1" dirty="0"/>
              <a:t>grupo </a:t>
            </a:r>
            <a:r>
              <a:rPr lang="pt-BR" b="1" dirty="0" smtClean="0"/>
              <a:t>Trainees</a:t>
            </a:r>
          </a:p>
          <a:p>
            <a:pPr marL="0" indent="0">
              <a:spcBef>
                <a:spcPts val="0"/>
              </a:spcBef>
              <a:buNone/>
            </a:pPr>
            <a:endParaRPr lang="pt-BR" sz="1600" b="1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dirty="0" smtClean="0"/>
              <a:t>Qual permissão terá um indivíduo que participe do</a:t>
            </a:r>
            <a:r>
              <a:rPr lang="pt-BR" dirty="0"/>
              <a:t> papel Jurídico</a:t>
            </a:r>
            <a:r>
              <a:rPr lang="pt-BR" dirty="0" smtClean="0"/>
              <a:t>, mas também do grupo </a:t>
            </a:r>
            <a:r>
              <a:rPr lang="pt-BR" dirty="0"/>
              <a:t>Trainee</a:t>
            </a:r>
            <a:r>
              <a:rPr lang="pt-BR" dirty="0" smtClean="0"/>
              <a:t>?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538070" y="6484197"/>
            <a:ext cx="3528000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Trebuchet MS"/>
                <a:cs typeface="Trebuchet MS"/>
              </a:rPr>
              <a:t>Maior restrição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538070" y="6484197"/>
            <a:ext cx="3528000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Trebuchet MS"/>
                <a:cs typeface="Trebuchet MS"/>
              </a:rPr>
              <a:t>Modificação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483484" y="6482843"/>
            <a:ext cx="3528000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Trebuchet MS"/>
                <a:cs typeface="Trebuchet MS"/>
              </a:rPr>
              <a:t>Permissão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173910" y="6482843"/>
            <a:ext cx="696686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Trebuchet MS"/>
                <a:cs typeface="Trebuchet MS"/>
              </a:rPr>
              <a:t>-1</a:t>
            </a:r>
            <a:endParaRPr lang="pt-BR" sz="2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0" name="Igual 9"/>
          <p:cNvSpPr/>
          <p:nvPr/>
        </p:nvSpPr>
        <p:spPr>
          <a:xfrm>
            <a:off x="8266307" y="6287253"/>
            <a:ext cx="821464" cy="914400"/>
          </a:xfrm>
          <a:prstGeom prst="mathEqual">
            <a:avLst>
              <a:gd name="adj1" fmla="val 11755"/>
              <a:gd name="adj2" fmla="val 11760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9483483" y="6482843"/>
            <a:ext cx="3528000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Trebuchet MS"/>
                <a:cs typeface="Trebuchet MS"/>
              </a:rPr>
              <a:t>Gravação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86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Solicitar permissão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74" y="2070862"/>
            <a:ext cx="9144299" cy="5868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10450284" y="3450591"/>
            <a:ext cx="45429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Usuários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que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possuam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permissão de leitura sobre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uma pasta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ou documento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podem solicitar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permissão de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gravação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ao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publicador, que irá receber uma notificação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7" name="Elipse 6">
            <a:hlinkClick r:id="rId4"/>
          </p:cNvPr>
          <p:cNvSpPr/>
          <p:nvPr/>
        </p:nvSpPr>
        <p:spPr bwMode="auto">
          <a:xfrm>
            <a:off x="9671905" y="1741252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64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Edição de conteúdo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881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check-out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92022" cy="5527675"/>
          </a:xfrm>
        </p:spPr>
        <p:txBody>
          <a:bodyPr/>
          <a:lstStyle/>
          <a:p>
            <a:pPr algn="just"/>
            <a:r>
              <a:rPr lang="pt-BR" b="1" dirty="0" smtClean="0"/>
              <a:t>Check-out: </a:t>
            </a:r>
            <a:r>
              <a:rPr lang="pt-BR" dirty="0" smtClean="0"/>
              <a:t>envia cópia do documento para a pasta particular do usuário </a:t>
            </a:r>
            <a:r>
              <a:rPr lang="pt-BR" dirty="0"/>
              <a:t>(Meus Documentos) </a:t>
            </a:r>
            <a:endParaRPr lang="pt-BR" dirty="0" smtClean="0"/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O documento em check-out é </a:t>
            </a:r>
            <a:r>
              <a:rPr lang="pt-BR" b="1" dirty="0" smtClean="0"/>
              <a:t>bloqueado</a:t>
            </a:r>
            <a:r>
              <a:rPr lang="pt-BR" dirty="0" smtClean="0"/>
              <a:t> para edição por outros usuários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Permissão mínima para fazer o check-out de um documento: </a:t>
            </a:r>
            <a:r>
              <a:rPr lang="pt-BR" b="1" dirty="0" smtClean="0"/>
              <a:t>Modificação</a:t>
            </a:r>
          </a:p>
          <a:p>
            <a:pPr algn="just"/>
            <a:endParaRPr lang="pt-BR" b="1" dirty="0"/>
          </a:p>
          <a:p>
            <a:pPr algn="just"/>
            <a:r>
              <a:rPr lang="pt-BR" dirty="0" smtClean="0"/>
              <a:t>Os dados do check-out são exibidos nas Propriedades do documento</a:t>
            </a: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71" b="-12371"/>
          <a:stretch/>
        </p:blipFill>
        <p:spPr>
          <a:xfrm>
            <a:off x="11355067" y="2412000"/>
            <a:ext cx="3478533" cy="43200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499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Edição de conteúdo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58" y="2735814"/>
            <a:ext cx="8395744" cy="4488290"/>
          </a:xfrm>
          <a:ln>
            <a:solidFill>
              <a:schemeClr val="bg2"/>
            </a:solidFill>
          </a:ln>
        </p:spPr>
      </p:pic>
      <p:sp>
        <p:nvSpPr>
          <p:cNvPr id="8" name="Elipse 7">
            <a:hlinkClick r:id="rId5"/>
          </p:cNvPr>
          <p:cNvSpPr/>
          <p:nvPr/>
        </p:nvSpPr>
        <p:spPr bwMode="auto">
          <a:xfrm>
            <a:off x="15151262" y="2387600"/>
            <a:ext cx="900000" cy="90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15975" y="2746477"/>
            <a:ext cx="65282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Usuários com permissão de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modificação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em um documento podem alterá-lo sem a necessidade de fazer o download manualmente</a:t>
            </a:r>
          </a:p>
          <a:p>
            <a:pPr marL="457200" indent="-360000">
              <a:buFont typeface="Arial" panose="020B0604020202020204" pitchFamily="34" charset="0"/>
              <a:buChar char="•"/>
            </a:pPr>
            <a:endParaRPr lang="pt-BR" sz="24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documento em edição é colocado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automaticamente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em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Check-Out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78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Edição colaborativa com o Google drive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7039429"/>
            <a:ext cx="12707566" cy="101745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Este mashup exige o </a:t>
            </a:r>
            <a:r>
              <a:rPr lang="pt-BR" dirty="0"/>
              <a:t>componente de edição </a:t>
            </a:r>
            <a:r>
              <a:rPr lang="pt-BR" dirty="0" smtClean="0"/>
              <a:t>colaborativa com Google Drive </a:t>
            </a:r>
            <a:r>
              <a:rPr lang="pt-BR" dirty="0"/>
              <a:t>disponível na </a:t>
            </a:r>
            <a:r>
              <a:rPr lang="pt-BR" dirty="0">
                <a:hlinkClick r:id="rId4"/>
              </a:rPr>
              <a:t>fluig Store</a:t>
            </a:r>
            <a:r>
              <a:rPr lang="pt-BR" dirty="0"/>
              <a:t> e </a:t>
            </a:r>
            <a:r>
              <a:rPr lang="pt-BR" dirty="0" smtClean="0"/>
              <a:t>uma </a:t>
            </a:r>
            <a:r>
              <a:rPr lang="pt-BR" dirty="0"/>
              <a:t>conta no </a:t>
            </a:r>
            <a:r>
              <a:rPr lang="pt-BR" dirty="0" smtClean="0"/>
              <a:t>Google: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68" y="7188154"/>
            <a:ext cx="720000" cy="720000"/>
          </a:xfrm>
          <a:prstGeom prst="rect">
            <a:avLst/>
          </a:prstGeom>
        </p:spPr>
      </p:pic>
      <p:pic>
        <p:nvPicPr>
          <p:cNvPr id="6" name="nDfh5TCKtSU"/>
          <p:cNvPicPr>
            <a:picLocks noRot="1" noChangeAspect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25" y="2387600"/>
            <a:ext cx="7677000" cy="432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Imagem 3">
            <a:hlinkClick r:id="rId4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10" y="7548879"/>
            <a:ext cx="402133" cy="39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954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Edição colaborativa com o Google drive</a:t>
            </a:r>
            <a:endParaRPr lang="pt-BR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14" y="2481516"/>
            <a:ext cx="8480199" cy="4978827"/>
          </a:xfrm>
          <a:ln>
            <a:solidFill>
              <a:schemeClr val="bg2"/>
            </a:solidFill>
          </a:ln>
        </p:spPr>
      </p:pic>
      <p:sp>
        <p:nvSpPr>
          <p:cNvPr id="10" name="Elipse 9">
            <a:hlinkClick r:id="rId4"/>
          </p:cNvPr>
          <p:cNvSpPr/>
          <p:nvPr/>
        </p:nvSpPr>
        <p:spPr bwMode="auto">
          <a:xfrm>
            <a:off x="14833600" y="6920343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32090" y="3038260"/>
            <a:ext cx="58782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Para configurar e habilitar a Edição Colaborativa, é preciso obter o </a:t>
            </a:r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Client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ID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 </a:t>
            </a:r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Client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secret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 Google Drive e informá-los no Painel de Controle: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14" name="Imagem 13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15" y="5737955"/>
            <a:ext cx="475249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13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Edição de conteúdo VIA WEB DAV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A </a:t>
            </a:r>
            <a:r>
              <a:rPr lang="pt-BR" dirty="0" smtClean="0"/>
              <a:t>opção </a:t>
            </a:r>
            <a:r>
              <a:rPr lang="pt-BR" b="1" dirty="0"/>
              <a:t>Editar Conteúdo </a:t>
            </a:r>
            <a:r>
              <a:rPr lang="pt-BR" b="1" dirty="0" smtClean="0"/>
              <a:t>via </a:t>
            </a:r>
            <a:r>
              <a:rPr lang="pt-BR" b="1" dirty="0" err="1" smtClean="0"/>
              <a:t>WebDAV</a:t>
            </a:r>
            <a:r>
              <a:rPr lang="pt-BR" b="1" dirty="0" smtClean="0"/>
              <a:t> </a:t>
            </a:r>
            <a:r>
              <a:rPr lang="pt-BR" dirty="0" smtClean="0"/>
              <a:t>permite </a:t>
            </a:r>
            <a:r>
              <a:rPr lang="pt-BR" dirty="0"/>
              <a:t>por </a:t>
            </a:r>
            <a:r>
              <a:rPr lang="pt-BR" dirty="0" smtClean="0"/>
              <a:t>meio de um complemento que o </a:t>
            </a:r>
            <a:r>
              <a:rPr lang="pt-BR" b="1" dirty="0" smtClean="0"/>
              <a:t>teor</a:t>
            </a:r>
            <a:r>
              <a:rPr lang="pt-BR" dirty="0" smtClean="0"/>
              <a:t> dos documentos publicados no fluig possam </a:t>
            </a:r>
            <a:r>
              <a:rPr lang="pt-BR" dirty="0"/>
              <a:t>ser </a:t>
            </a:r>
            <a:r>
              <a:rPr lang="pt-BR" dirty="0" smtClean="0"/>
              <a:t>editados pelo usuário</a:t>
            </a:r>
          </a:p>
          <a:p>
            <a:pPr algn="just"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As extensões suportadas pela edição via </a:t>
            </a:r>
            <a:r>
              <a:rPr lang="pt-BR" dirty="0" err="1" smtClean="0"/>
              <a:t>WebDAV</a:t>
            </a:r>
            <a:r>
              <a:rPr lang="pt-BR" dirty="0" smtClean="0"/>
              <a:t> são </a:t>
            </a:r>
            <a:r>
              <a:rPr lang="pt-BR" b="1" dirty="0"/>
              <a:t>DOC, DOCX, XLS, XLSX, PPT, PPTX e </a:t>
            </a:r>
            <a:r>
              <a:rPr lang="pt-BR" b="1" dirty="0" smtClean="0"/>
              <a:t>ODT</a:t>
            </a:r>
          </a:p>
          <a:p>
            <a:pPr algn="just">
              <a:lnSpc>
                <a:spcPct val="150000"/>
              </a:lnSpc>
              <a:spcBef>
                <a:spcPts val="2400"/>
              </a:spcBef>
            </a:pPr>
            <a:endParaRPr lang="pt-BR" b="1" dirty="0"/>
          </a:p>
          <a:p>
            <a:pPr marL="0" indent="0" algn="just">
              <a:lnSpc>
                <a:spcPct val="150000"/>
              </a:lnSpc>
              <a:spcBef>
                <a:spcPts val="2400"/>
              </a:spcBef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229" y="6033269"/>
            <a:ext cx="1901370" cy="1891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471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Navegação de documentos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04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NPAPI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582057" y="2132964"/>
            <a:ext cx="13306435" cy="5873116"/>
          </a:xfrm>
        </p:spPr>
        <p:txBody>
          <a:bodyPr/>
          <a:lstStyle/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pt-BR" dirty="0" smtClean="0"/>
              <a:t>NPAPI é uma técnica que permite o desenvolvimento de </a:t>
            </a:r>
            <a:r>
              <a:rPr lang="pt-BR" dirty="0" err="1" smtClean="0"/>
              <a:t>plugins</a:t>
            </a:r>
            <a:r>
              <a:rPr lang="pt-BR" dirty="0" smtClean="0"/>
              <a:t> que reproduzem conteúdos não suportados nativamente por navegadores web</a:t>
            </a:r>
          </a:p>
          <a:p>
            <a:pPr marL="0" indent="0">
              <a:spcBef>
                <a:spcPts val="0"/>
              </a:spcBef>
              <a:buNone/>
            </a:pPr>
            <a:endParaRPr lang="pt-BR" sz="2400" dirty="0" smtClean="0"/>
          </a:p>
          <a:p>
            <a:pPr>
              <a:lnSpc>
                <a:spcPts val="4000"/>
              </a:lnSpc>
              <a:spcBef>
                <a:spcPts val="0"/>
              </a:spcBef>
            </a:pPr>
            <a:r>
              <a:rPr lang="pt-BR" dirty="0" smtClean="0"/>
              <a:t>O Google removeu </a:t>
            </a:r>
            <a:r>
              <a:rPr lang="pt-BR" dirty="0"/>
              <a:t>a compatibilidade com </a:t>
            </a:r>
            <a:r>
              <a:rPr lang="pt-BR" dirty="0" err="1" smtClean="0"/>
              <a:t>plugins</a:t>
            </a:r>
            <a:r>
              <a:rPr lang="pt-BR" dirty="0" smtClean="0"/>
              <a:t> NPAPI do </a:t>
            </a:r>
            <a:r>
              <a:rPr lang="pt-BR" b="1" dirty="0" err="1" smtClean="0"/>
              <a:t>Chrome</a:t>
            </a:r>
            <a:r>
              <a:rPr lang="pt-BR" b="1" dirty="0" smtClean="0"/>
              <a:t> </a:t>
            </a:r>
            <a:r>
              <a:rPr lang="pt-BR" dirty="0" smtClean="0"/>
              <a:t>(45 ou superior), impedindo a utilização dos seguintes recursos:</a:t>
            </a:r>
          </a:p>
          <a:p>
            <a:pPr lvl="1">
              <a:lnSpc>
                <a:spcPts val="3600"/>
              </a:lnSpc>
            </a:pPr>
            <a:r>
              <a:rPr lang="pt-BR" dirty="0" smtClean="0"/>
              <a:t>Impressão </a:t>
            </a:r>
            <a:r>
              <a:rPr lang="pt-BR" dirty="0"/>
              <a:t>de cópia controlada</a:t>
            </a:r>
          </a:p>
          <a:p>
            <a:pPr lvl="1">
              <a:lnSpc>
                <a:spcPts val="3600"/>
              </a:lnSpc>
            </a:pPr>
            <a:r>
              <a:rPr lang="pt-BR" dirty="0"/>
              <a:t>Assinatura digital</a:t>
            </a:r>
          </a:p>
          <a:p>
            <a:pPr lvl="1">
              <a:lnSpc>
                <a:spcPts val="3600"/>
              </a:lnSpc>
            </a:pPr>
            <a:r>
              <a:rPr lang="pt-BR" dirty="0"/>
              <a:t>Edição de documento </a:t>
            </a:r>
            <a:r>
              <a:rPr lang="pt-BR" dirty="0" smtClean="0"/>
              <a:t>via </a:t>
            </a:r>
            <a:r>
              <a:rPr lang="pt-BR" dirty="0" err="1" smtClean="0"/>
              <a:t>WebDAV</a:t>
            </a:r>
            <a:r>
              <a:rPr lang="pt-BR" dirty="0" smtClean="0"/>
              <a:t> para </a:t>
            </a:r>
            <a:r>
              <a:rPr lang="pt-BR" b="1" dirty="0" smtClean="0"/>
              <a:t>Microsoft Office 2007 / 2010 </a:t>
            </a:r>
            <a:r>
              <a:rPr lang="pt-BR" dirty="0" smtClean="0"/>
              <a:t>e</a:t>
            </a:r>
            <a:r>
              <a:rPr lang="pt-BR" b="1" dirty="0" smtClean="0"/>
              <a:t> </a:t>
            </a:r>
            <a:r>
              <a:rPr lang="pt-BR" dirty="0" err="1"/>
              <a:t>LibreOffice</a:t>
            </a:r>
            <a:endParaRPr lang="pt-BR" b="1" dirty="0"/>
          </a:p>
          <a:p>
            <a:pPr lvl="1">
              <a:lnSpc>
                <a:spcPts val="3600"/>
              </a:lnSpc>
            </a:pPr>
            <a:r>
              <a:rPr lang="pt-BR" dirty="0" smtClean="0"/>
              <a:t>Execução </a:t>
            </a:r>
            <a:r>
              <a:rPr lang="pt-BR" dirty="0"/>
              <a:t>de </a:t>
            </a:r>
            <a:r>
              <a:rPr lang="pt-BR" dirty="0" smtClean="0"/>
              <a:t>Aplicativo</a:t>
            </a:r>
          </a:p>
          <a:p>
            <a:pPr marL="57150" indent="0">
              <a:spcBef>
                <a:spcPts val="0"/>
              </a:spcBef>
              <a:buNone/>
            </a:pPr>
            <a:endParaRPr lang="pt-BR" sz="2400" dirty="0" smtClean="0"/>
          </a:p>
          <a:p>
            <a:pPr>
              <a:lnSpc>
                <a:spcPts val="3600"/>
              </a:lnSpc>
              <a:spcBef>
                <a:spcPts val="1200"/>
              </a:spcBef>
              <a:buSzPct val="100000"/>
            </a:pPr>
            <a:r>
              <a:rPr lang="pt-BR" dirty="0" smtClean="0"/>
              <a:t>Internet Explorer e Firefox ainda suportam plug-ins NPAPI</a:t>
            </a:r>
          </a:p>
        </p:txBody>
      </p:sp>
      <p:sp>
        <p:nvSpPr>
          <p:cNvPr id="8" name="Elipse 7"/>
          <p:cNvSpPr/>
          <p:nvPr/>
        </p:nvSpPr>
        <p:spPr>
          <a:xfrm>
            <a:off x="13033407" y="6741098"/>
            <a:ext cx="1260000" cy="1260000"/>
          </a:xfrm>
          <a:prstGeom prst="ellipse">
            <a:avLst/>
          </a:prstGeom>
          <a:solidFill>
            <a:schemeClr val="accent5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Espaço Reservado para Imagem 5">
            <a:hlinkClick r:id="rId4"/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56" b="-13056"/>
          <a:stretch/>
        </p:blipFill>
        <p:spPr>
          <a:xfrm>
            <a:off x="13228432" y="6831348"/>
            <a:ext cx="869950" cy="107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90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check-in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873829" y="2500176"/>
            <a:ext cx="11408228" cy="5527675"/>
          </a:xfrm>
        </p:spPr>
        <p:txBody>
          <a:bodyPr/>
          <a:lstStyle/>
          <a:p>
            <a:pPr marL="0" indent="0" algn="just">
              <a:buNone/>
            </a:pPr>
            <a:r>
              <a:rPr lang="pt-BR" b="1" dirty="0" smtClean="0"/>
              <a:t>Check-in: </a:t>
            </a:r>
            <a:r>
              <a:rPr lang="pt-BR" dirty="0" smtClean="0"/>
              <a:t>publica novamente o documento que está em check-out na sua pasta de origem</a:t>
            </a:r>
          </a:p>
          <a:p>
            <a:pPr algn="just"/>
            <a:endParaRPr lang="pt-BR" sz="2400" b="1" dirty="0"/>
          </a:p>
          <a:p>
            <a:pPr marL="0" indent="0" algn="just">
              <a:buNone/>
            </a:pPr>
            <a:r>
              <a:rPr lang="pt-BR" dirty="0" smtClean="0"/>
              <a:t>É possível manter ou criar uma nova versão/revisão e também definir aprovadores </a:t>
            </a:r>
            <a:r>
              <a:rPr lang="pt-BR" dirty="0"/>
              <a:t>para o documento </a:t>
            </a:r>
            <a:r>
              <a:rPr lang="pt-BR" dirty="0" smtClean="0"/>
              <a:t>no momento do check-in</a:t>
            </a: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06" y="2544081"/>
            <a:ext cx="987319" cy="900000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55" y="5114220"/>
            <a:ext cx="10482377" cy="288313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80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Visualização de documentos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778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documentos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8567566" cy="5527675"/>
          </a:xfrm>
        </p:spPr>
        <p:txBody>
          <a:bodyPr/>
          <a:lstStyle/>
          <a:p>
            <a:r>
              <a:rPr lang="pt-BR" dirty="0" smtClean="0"/>
              <a:t>Este recurso </a:t>
            </a:r>
            <a:r>
              <a:rPr lang="pt-BR" dirty="0"/>
              <a:t>permite visualizar o conteúdo dos </a:t>
            </a:r>
            <a:r>
              <a:rPr lang="pt-BR" dirty="0" smtClean="0"/>
              <a:t>documentos publicados</a:t>
            </a:r>
          </a:p>
          <a:p>
            <a:pPr>
              <a:spcBef>
                <a:spcPts val="0"/>
              </a:spcBef>
            </a:pPr>
            <a:endParaRPr lang="pt-BR" dirty="0"/>
          </a:p>
          <a:p>
            <a:r>
              <a:rPr lang="pt-BR" dirty="0"/>
              <a:t>Por padrão, os documentos são apresentados no visualizador ou </a:t>
            </a:r>
            <a:r>
              <a:rPr lang="pt-BR" i="1" dirty="0"/>
              <a:t>player</a:t>
            </a:r>
            <a:r>
              <a:rPr lang="pt-BR" dirty="0"/>
              <a:t> </a:t>
            </a:r>
            <a:r>
              <a:rPr lang="pt-BR" dirty="0" smtClean="0"/>
              <a:t>interno</a:t>
            </a:r>
          </a:p>
          <a:p>
            <a:pPr>
              <a:spcBef>
                <a:spcPts val="0"/>
              </a:spcBef>
            </a:pPr>
            <a:endParaRPr lang="pt-BR" dirty="0" smtClean="0"/>
          </a:p>
          <a:p>
            <a:r>
              <a:rPr lang="pt-BR" dirty="0" smtClean="0"/>
              <a:t>Formatos suportados </a:t>
            </a:r>
            <a:r>
              <a:rPr lang="pt-BR" b="1" dirty="0" smtClean="0"/>
              <a:t>sem</a:t>
            </a:r>
            <a:r>
              <a:rPr lang="pt-BR" dirty="0" smtClean="0"/>
              <a:t> o fluig </a:t>
            </a:r>
            <a:r>
              <a:rPr lang="pt-BR" dirty="0" err="1" smtClean="0"/>
              <a:t>Viewer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Documentos (PDF/DOC/DOCX)</a:t>
            </a:r>
          </a:p>
          <a:p>
            <a:pPr lvl="1"/>
            <a:r>
              <a:rPr lang="pt-BR" dirty="0" smtClean="0"/>
              <a:t>Imagens (JPG/PNG/GIF/BMP)</a:t>
            </a:r>
            <a:endParaRPr lang="pt-BR" i="1" dirty="0" smtClean="0"/>
          </a:p>
          <a:p>
            <a:pPr>
              <a:spcBef>
                <a:spcPts val="0"/>
              </a:spcBef>
            </a:pPr>
            <a:endParaRPr lang="pt-BR" dirty="0" smtClean="0"/>
          </a:p>
          <a:p>
            <a:r>
              <a:rPr lang="pt-BR" dirty="0" smtClean="0"/>
              <a:t>Se </a:t>
            </a:r>
            <a:r>
              <a:rPr lang="pt-BR" dirty="0"/>
              <a:t>a extensão do </a:t>
            </a:r>
            <a:r>
              <a:rPr lang="pt-BR" dirty="0" smtClean="0"/>
              <a:t>arquivo não </a:t>
            </a:r>
            <a:r>
              <a:rPr lang="pt-BR" dirty="0"/>
              <a:t>for </a:t>
            </a:r>
            <a:r>
              <a:rPr lang="pt-BR" dirty="0" smtClean="0"/>
              <a:t>suportada será </a:t>
            </a:r>
            <a:r>
              <a:rPr lang="pt-BR" dirty="0"/>
              <a:t>efetuado </a:t>
            </a:r>
            <a:r>
              <a:rPr lang="pt-BR" dirty="0" smtClean="0"/>
              <a:t>o </a:t>
            </a:r>
            <a:r>
              <a:rPr lang="pt-BR" b="1" dirty="0" smtClean="0"/>
              <a:t>download </a:t>
            </a:r>
            <a:r>
              <a:rPr lang="pt-BR" dirty="0" smtClean="0"/>
              <a:t>ao tentar visualizá-lo</a:t>
            </a: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56" b="-1796"/>
          <a:stretch/>
        </p:blipFill>
        <p:spPr>
          <a:xfrm>
            <a:off x="10693600" y="3429900"/>
            <a:ext cx="4140000" cy="372628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54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algn="just">
              <a:lnSpc>
                <a:spcPts val="3700"/>
              </a:lnSpc>
            </a:pPr>
            <a:r>
              <a:rPr lang="pt-BR" dirty="0" smtClean="0"/>
              <a:t>Instaladores </a:t>
            </a:r>
            <a:r>
              <a:rPr lang="pt-BR" dirty="0" smtClean="0">
                <a:hlinkClick r:id="rId4"/>
              </a:rPr>
              <a:t>Windows</a:t>
            </a:r>
            <a:r>
              <a:rPr lang="pt-BR" dirty="0" smtClean="0"/>
              <a:t> e </a:t>
            </a:r>
            <a:r>
              <a:rPr lang="pt-BR" dirty="0" smtClean="0">
                <a:hlinkClick r:id="rId5"/>
              </a:rPr>
              <a:t>Linux</a:t>
            </a:r>
            <a:r>
              <a:rPr lang="pt-BR" dirty="0" smtClean="0"/>
              <a:t> disponíveis no Portal de Suporte fluig</a:t>
            </a:r>
          </a:p>
          <a:p>
            <a:pPr algn="just">
              <a:lnSpc>
                <a:spcPts val="3700"/>
              </a:lnSpc>
            </a:pPr>
            <a:endParaRPr lang="pt-BR" dirty="0"/>
          </a:p>
          <a:p>
            <a:pPr algn="just">
              <a:lnSpc>
                <a:spcPts val="3700"/>
              </a:lnSpc>
            </a:pPr>
            <a:r>
              <a:rPr lang="pt-BR" dirty="0" smtClean="0"/>
              <a:t>Pré-requisitos do fluig </a:t>
            </a:r>
            <a:r>
              <a:rPr lang="pt-BR" dirty="0" err="1" smtClean="0"/>
              <a:t>Viewer</a:t>
            </a:r>
            <a:r>
              <a:rPr lang="pt-BR" dirty="0" smtClean="0"/>
              <a:t> em servidores Windows: </a:t>
            </a:r>
          </a:p>
          <a:p>
            <a:pPr lvl="1" algn="just">
              <a:lnSpc>
                <a:spcPts val="3700"/>
              </a:lnSpc>
            </a:pPr>
            <a:r>
              <a:rPr lang="pt-BR" b="1" dirty="0" smtClean="0"/>
              <a:t>.NET Framework </a:t>
            </a:r>
            <a:r>
              <a:rPr lang="pt-BR" dirty="0" smtClean="0"/>
              <a:t>4.0 ou superior instalado</a:t>
            </a:r>
          </a:p>
          <a:p>
            <a:pPr lvl="1" algn="just">
              <a:lnSpc>
                <a:spcPts val="3700"/>
              </a:lnSpc>
            </a:pPr>
            <a:r>
              <a:rPr lang="pt-BR" dirty="0" smtClean="0"/>
              <a:t>Remover instalação prévia do </a:t>
            </a:r>
            <a:r>
              <a:rPr lang="pt-BR" dirty="0" err="1" smtClean="0"/>
              <a:t>Viewer</a:t>
            </a:r>
            <a:r>
              <a:rPr lang="pt-BR" dirty="0" smtClean="0"/>
              <a:t>, se houver</a:t>
            </a:r>
          </a:p>
          <a:p>
            <a:pPr algn="just">
              <a:lnSpc>
                <a:spcPts val="3700"/>
              </a:lnSpc>
            </a:pPr>
            <a:endParaRPr lang="pt-BR" dirty="0"/>
          </a:p>
          <a:p>
            <a:pPr algn="just">
              <a:lnSpc>
                <a:spcPts val="3700"/>
              </a:lnSpc>
            </a:pPr>
            <a:r>
              <a:rPr lang="pt-BR" dirty="0" smtClean="0"/>
              <a:t>Suporta a visualização nativa de diversos formatos, como Microsoft Office (</a:t>
            </a:r>
            <a:r>
              <a:rPr lang="pt-BR" dirty="0" smtClean="0">
                <a:solidFill>
                  <a:srgbClr val="ED145B"/>
                </a:solidFill>
              </a:rPr>
              <a:t>DOC, DOCX, XLS, XSLX, PPT, PPTX</a:t>
            </a:r>
            <a:r>
              <a:rPr lang="pt-BR" dirty="0" smtClean="0"/>
              <a:t>), </a:t>
            </a:r>
            <a:r>
              <a:rPr lang="pt-BR" dirty="0" err="1" smtClean="0"/>
              <a:t>OpenOffice</a:t>
            </a:r>
            <a:r>
              <a:rPr lang="pt-BR" dirty="0" smtClean="0"/>
              <a:t> (</a:t>
            </a:r>
            <a:r>
              <a:rPr lang="pt-BR" dirty="0" smtClean="0">
                <a:solidFill>
                  <a:srgbClr val="ED145B"/>
                </a:solidFill>
              </a:rPr>
              <a:t>ODT, ODS, ODP</a:t>
            </a:r>
            <a:r>
              <a:rPr lang="pt-BR" dirty="0" smtClean="0"/>
              <a:t>), </a:t>
            </a:r>
            <a:r>
              <a:rPr lang="pt-BR" dirty="0" err="1" smtClean="0">
                <a:solidFill>
                  <a:srgbClr val="ED145B"/>
                </a:solidFill>
              </a:rPr>
              <a:t>PDF</a:t>
            </a:r>
            <a:r>
              <a:rPr lang="pt-BR" dirty="0" err="1" smtClean="0"/>
              <a:t>s</a:t>
            </a:r>
            <a:r>
              <a:rPr lang="pt-BR" dirty="0" smtClean="0"/>
              <a:t> abertos e protegidos, imagens (</a:t>
            </a:r>
            <a:r>
              <a:rPr lang="pt-BR" dirty="0" smtClean="0">
                <a:solidFill>
                  <a:srgbClr val="ED145B"/>
                </a:solidFill>
              </a:rPr>
              <a:t>JPG, GIF, PNG, TIFF, PSD, BMP, WMF</a:t>
            </a:r>
            <a:r>
              <a:rPr lang="pt-BR" dirty="0" smtClean="0"/>
              <a:t>), CAD (</a:t>
            </a:r>
            <a:r>
              <a:rPr lang="pt-BR" dirty="0" smtClean="0">
                <a:solidFill>
                  <a:srgbClr val="ED145B"/>
                </a:solidFill>
              </a:rPr>
              <a:t>DWG, DGN, DXF</a:t>
            </a:r>
            <a:r>
              <a:rPr lang="pt-BR" dirty="0" smtClean="0"/>
              <a:t>), </a:t>
            </a:r>
            <a:r>
              <a:rPr lang="pt-BR" dirty="0" smtClean="0">
                <a:solidFill>
                  <a:srgbClr val="ED145B"/>
                </a:solidFill>
              </a:rPr>
              <a:t>HTML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ED145B"/>
                </a:solidFill>
              </a:rPr>
              <a:t>TXT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ED145B"/>
                </a:solidFill>
              </a:rPr>
              <a:t>RTF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ED145B"/>
                </a:solidFill>
              </a:rPr>
              <a:t>DCM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ED145B"/>
                </a:solidFill>
              </a:rPr>
              <a:t>MSG</a:t>
            </a:r>
            <a:r>
              <a:rPr lang="pt-BR" dirty="0" smtClean="0"/>
              <a:t>, entre outros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83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documentos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630" y="2215164"/>
            <a:ext cx="8584390" cy="5040000"/>
          </a:xfr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4663168" y="7431314"/>
            <a:ext cx="692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f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luig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Viewer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: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7" name="Imagem 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41" y="7476924"/>
            <a:ext cx="438667" cy="432000"/>
          </a:xfrm>
          <a:prstGeom prst="rect">
            <a:avLst/>
          </a:prstGeom>
        </p:spPr>
      </p:pic>
      <p:sp>
        <p:nvSpPr>
          <p:cNvPr id="8" name="Elipse 7">
            <a:hlinkClick r:id="rId6"/>
          </p:cNvPr>
          <p:cNvSpPr/>
          <p:nvPr/>
        </p:nvSpPr>
        <p:spPr bwMode="auto">
          <a:xfrm>
            <a:off x="12133943" y="6612924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683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8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Impressão de cópia controlada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895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Pré</a:t>
            </a:r>
            <a:r>
              <a:rPr lang="pt-BR" dirty="0"/>
              <a:t>-</a:t>
            </a:r>
            <a:r>
              <a:rPr lang="pt-BR" dirty="0" smtClean="0"/>
              <a:t>requisitos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3200" dirty="0" smtClean="0"/>
              <a:t>Cadastrar pelo menos uma </a:t>
            </a:r>
            <a:r>
              <a:rPr lang="pt-BR" sz="3200" dirty="0" smtClean="0">
                <a:solidFill>
                  <a:schemeClr val="accent2"/>
                </a:solidFill>
              </a:rPr>
              <a:t>Área</a:t>
            </a:r>
            <a:r>
              <a:rPr lang="pt-BR" sz="3200" dirty="0" smtClean="0"/>
              <a:t> da empresa no Painel de Controle (aba Documentos)</a:t>
            </a:r>
          </a:p>
          <a:p>
            <a:pPr>
              <a:spcBef>
                <a:spcPts val="1200"/>
              </a:spcBef>
            </a:pPr>
            <a:endParaRPr lang="pt-BR" sz="3200" dirty="0" smtClean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sz="3200" dirty="0" smtClean="0"/>
              <a:t>Marcar o atributo </a:t>
            </a:r>
            <a:r>
              <a:rPr lang="pt-BR" sz="3200" dirty="0" smtClean="0">
                <a:solidFill>
                  <a:schemeClr val="accent2"/>
                </a:solidFill>
              </a:rPr>
              <a:t>Atualiza propriedades de cópia controlada</a:t>
            </a:r>
            <a:r>
              <a:rPr lang="pt-BR" sz="3200" dirty="0" smtClean="0"/>
              <a:t> nos documentos em que deseja utilizar este recurso</a:t>
            </a:r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t="856" r="45724" b="-856"/>
          <a:stretch/>
        </p:blipFill>
        <p:spPr>
          <a:xfrm>
            <a:off x="10367119" y="2529522"/>
            <a:ext cx="5131435" cy="5527357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622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 para cópia controlada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4000"/>
              </a:lnSpc>
              <a:spcBef>
                <a:spcPts val="1800"/>
              </a:spcBef>
              <a:spcAft>
                <a:spcPts val="1200"/>
              </a:spcAft>
            </a:pPr>
            <a:r>
              <a:rPr lang="pt-BR" dirty="0" smtClean="0"/>
              <a:t>O fluig dispões de variáveis que podem ser adicionadas em documentos e atualizadas automaticamente no momento de visualização ou impressão dos arquivos</a:t>
            </a:r>
          </a:p>
          <a:p>
            <a:pPr>
              <a:lnSpc>
                <a:spcPts val="4000"/>
              </a:lnSpc>
              <a:spcBef>
                <a:spcPts val="1800"/>
              </a:spcBef>
              <a:spcAft>
                <a:spcPts val="1200"/>
              </a:spcAft>
            </a:pPr>
            <a:r>
              <a:rPr lang="pt-BR" b="1" dirty="0" smtClean="0"/>
              <a:t>Lista </a:t>
            </a:r>
            <a:r>
              <a:rPr lang="pt-BR" b="1" dirty="0"/>
              <a:t>de variáveis para cópia controlada: </a:t>
            </a:r>
          </a:p>
          <a:p>
            <a:pPr>
              <a:lnSpc>
                <a:spcPts val="4000"/>
              </a:lnSpc>
              <a:spcBef>
                <a:spcPts val="1800"/>
              </a:spcBef>
              <a:spcAft>
                <a:spcPts val="1200"/>
              </a:spcAft>
            </a:pPr>
            <a:r>
              <a:rPr lang="pt-BR" dirty="0" smtClean="0"/>
              <a:t>Determinadas variáveis são exclusivas para o procedimento de impressão, por exemplo </a:t>
            </a:r>
            <a:r>
              <a:rPr lang="pt-BR" dirty="0" err="1" smtClean="0"/>
              <a:t>PrintDate</a:t>
            </a:r>
            <a:r>
              <a:rPr lang="pt-BR" dirty="0" smtClean="0"/>
              <a:t> e </a:t>
            </a:r>
            <a:r>
              <a:rPr lang="pt-BR" dirty="0" err="1" smtClean="0"/>
              <a:t>PrintRequester</a:t>
            </a:r>
            <a:endParaRPr lang="pt-BR" dirty="0" smtClean="0"/>
          </a:p>
          <a:p>
            <a:pPr>
              <a:lnSpc>
                <a:spcPts val="4000"/>
              </a:lnSpc>
              <a:spcBef>
                <a:spcPts val="1800"/>
              </a:spcBef>
              <a:spcAft>
                <a:spcPts val="1200"/>
              </a:spcAft>
            </a:pPr>
            <a:r>
              <a:rPr lang="pt-BR" dirty="0" smtClean="0"/>
              <a:t>Para incluir uma variável em um arquivo Word ou Excel, utilize o comando </a:t>
            </a:r>
            <a:r>
              <a:rPr lang="pt-BR" b="1" dirty="0" smtClean="0"/>
              <a:t>CTRL + F9 </a:t>
            </a:r>
            <a:r>
              <a:rPr lang="pt-BR" dirty="0" smtClean="0"/>
              <a:t>e informe </a:t>
            </a:r>
            <a:r>
              <a:rPr lang="pt-BR" dirty="0" smtClean="0">
                <a:solidFill>
                  <a:schemeClr val="accent1"/>
                </a:solidFill>
              </a:rPr>
              <a:t>DOCPROPERTY + variável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7" name="Imagem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16" y="4056702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000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03" y="1139442"/>
            <a:ext cx="9394498" cy="6913388"/>
          </a:xfrm>
        </p:spPr>
      </p:pic>
      <p:sp>
        <p:nvSpPr>
          <p:cNvPr id="7" name="Elipse 6"/>
          <p:cNvSpPr/>
          <p:nvPr/>
        </p:nvSpPr>
        <p:spPr>
          <a:xfrm>
            <a:off x="2720231" y="3852000"/>
            <a:ext cx="1440000" cy="144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68" y="4032000"/>
            <a:ext cx="1096726" cy="10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89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NAVEGAÇÃO DE DOCUMENTOS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445454" y="7518397"/>
            <a:ext cx="7358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Estrutura de pastas e documentos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25" y="2075081"/>
            <a:ext cx="9000000" cy="532233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Elipse 9">
            <a:hlinkClick r:id="rId5"/>
          </p:cNvPr>
          <p:cNvSpPr/>
          <p:nvPr/>
        </p:nvSpPr>
        <p:spPr bwMode="auto">
          <a:xfrm>
            <a:off x="12109212" y="6700007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27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64" y="2191191"/>
            <a:ext cx="11779523" cy="5857013"/>
          </a:xfrm>
          <a:ln>
            <a:solidFill>
              <a:schemeClr val="bg2"/>
            </a:solidFill>
          </a:ln>
        </p:spPr>
      </p:pic>
      <p:sp>
        <p:nvSpPr>
          <p:cNvPr id="8" name="Elipse 7"/>
          <p:cNvSpPr/>
          <p:nvPr/>
        </p:nvSpPr>
        <p:spPr>
          <a:xfrm>
            <a:off x="13583616" y="7514975"/>
            <a:ext cx="1080000" cy="108000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3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Marca d’água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909" y="2324536"/>
            <a:ext cx="9529816" cy="4738414"/>
          </a:xfr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26035" y="7157546"/>
            <a:ext cx="12707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Marca d’água é um texto a ser aplicado sobre um documento, possibilitando o controle de documentos impressos</a:t>
            </a:r>
          </a:p>
        </p:txBody>
      </p:sp>
      <p:sp>
        <p:nvSpPr>
          <p:cNvPr id="7" name="Elipse 6"/>
          <p:cNvSpPr/>
          <p:nvPr/>
        </p:nvSpPr>
        <p:spPr>
          <a:xfrm>
            <a:off x="12704725" y="1942196"/>
            <a:ext cx="1080000" cy="108000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662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 de cópia controlada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37" y="2387600"/>
            <a:ext cx="8357859" cy="5219425"/>
          </a:xfrm>
          <a:ln>
            <a:solidFill>
              <a:schemeClr val="bg2"/>
            </a:solidFill>
          </a:ln>
        </p:spPr>
      </p:pic>
      <p:sp>
        <p:nvSpPr>
          <p:cNvPr id="7" name="CaixaDeTexto 6"/>
          <p:cNvSpPr txBox="1"/>
          <p:nvPr/>
        </p:nvSpPr>
        <p:spPr>
          <a:xfrm>
            <a:off x="975330" y="2702631"/>
            <a:ext cx="56777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Log de cópia controlada é o registro das informações de cada impressão de cópia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controlada</a:t>
            </a:r>
          </a:p>
          <a:p>
            <a:endParaRPr lang="pt-BR" sz="2800" dirty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Esse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registro é importante, pois oferece total controle e rastreabilidade sobre as cópias</a:t>
            </a:r>
          </a:p>
        </p:txBody>
      </p:sp>
      <p:sp>
        <p:nvSpPr>
          <p:cNvPr id="8" name="Elipse 7"/>
          <p:cNvSpPr/>
          <p:nvPr/>
        </p:nvSpPr>
        <p:spPr>
          <a:xfrm>
            <a:off x="14433050" y="6878867"/>
            <a:ext cx="1080000" cy="108000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63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17312" y="3840163"/>
            <a:ext cx="1331534" cy="1463675"/>
          </a:xfrm>
        </p:spPr>
        <p:txBody>
          <a:bodyPr/>
          <a:lstStyle/>
          <a:p>
            <a:r>
              <a:rPr lang="pt-BR" dirty="0"/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Assinatura digital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045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Assinatura digital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962082" cy="55276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O </a:t>
            </a:r>
            <a:r>
              <a:rPr lang="pt-BR" dirty="0" err="1" smtClean="0"/>
              <a:t>mashup</a:t>
            </a:r>
            <a:r>
              <a:rPr lang="pt-BR" dirty="0" smtClean="0"/>
              <a:t> de Assinatura Digital é uma parceria entre a </a:t>
            </a:r>
            <a:r>
              <a:rPr lang="pt-BR" b="1" dirty="0" err="1" smtClean="0"/>
              <a:t>Certisign</a:t>
            </a:r>
            <a:r>
              <a:rPr lang="pt-BR" dirty="0" smtClean="0"/>
              <a:t> e o fluig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Permite </a:t>
            </a:r>
            <a:r>
              <a:rPr lang="pt-BR" dirty="0"/>
              <a:t>que </a:t>
            </a:r>
            <a:r>
              <a:rPr lang="pt-BR" dirty="0" smtClean="0"/>
              <a:t>documentos </a:t>
            </a:r>
            <a:r>
              <a:rPr lang="pt-BR" dirty="0"/>
              <a:t>em tramitação no fluig sejam assinados digitalmente e com validade jurídica, sem a necessidade de impressão, autenticação adicional, deslocamentos e armazenamento </a:t>
            </a:r>
            <a:r>
              <a:rPr lang="pt-BR" dirty="0" smtClean="0"/>
              <a:t>físico</a:t>
            </a:r>
            <a:endParaRPr lang="pt-BR" dirty="0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17" b="-8217"/>
          <a:stretch/>
        </p:blipFill>
        <p:spPr>
          <a:xfrm>
            <a:off x="11592614" y="2967277"/>
            <a:ext cx="3745483" cy="465152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05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pré-requisitos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741997" y="2529204"/>
            <a:ext cx="10845657" cy="5527675"/>
          </a:xfrm>
        </p:spPr>
        <p:txBody>
          <a:bodyPr/>
          <a:lstStyle/>
          <a:p>
            <a:pPr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Java 7 (32 bits)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dirty="0" smtClean="0"/>
              <a:t>Java 7 (64 bits) não contém a biblioteca sunpkcs</a:t>
            </a:r>
            <a:r>
              <a:rPr lang="pt-BR" dirty="0"/>
              <a:t>1</a:t>
            </a:r>
            <a:r>
              <a:rPr lang="pt-BR" dirty="0" smtClean="0"/>
              <a:t>1</a:t>
            </a:r>
          </a:p>
          <a:p>
            <a:pPr lvl="1">
              <a:lnSpc>
                <a:spcPts val="4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dirty="0" err="1" smtClean="0"/>
              <a:t>Certisign</a:t>
            </a:r>
            <a:r>
              <a:rPr lang="pt-BR" dirty="0" smtClean="0"/>
              <a:t> - empresa parceira – não suporta Java 8</a:t>
            </a:r>
            <a:endParaRPr lang="pt-BR" dirty="0"/>
          </a:p>
          <a:p>
            <a:pPr>
              <a:lnSpc>
                <a:spcPts val="42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 smtClean="0"/>
              <a:t>Liberar a URL </a:t>
            </a:r>
            <a:r>
              <a:rPr lang="pt-BR" dirty="0" smtClean="0">
                <a:hlinkClick r:id="rId3"/>
              </a:rPr>
              <a:t>http</a:t>
            </a:r>
            <a:r>
              <a:rPr lang="pt-BR" dirty="0">
                <a:hlinkClick r:id="rId3"/>
              </a:rPr>
              <a:t>://politicas.icpbrasil.gov.br</a:t>
            </a:r>
            <a:r>
              <a:rPr lang="pt-BR" dirty="0"/>
              <a:t> </a:t>
            </a:r>
            <a:r>
              <a:rPr lang="pt-BR" dirty="0" smtClean="0"/>
              <a:t>no firewall</a:t>
            </a:r>
          </a:p>
          <a:p>
            <a:pPr>
              <a:lnSpc>
                <a:spcPts val="4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 smtClean="0"/>
              <a:t>Internet Explorer ou Mozilla Firefox: </a:t>
            </a:r>
          </a:p>
          <a:p>
            <a:pPr>
              <a:lnSpc>
                <a:spcPts val="4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 smtClean="0"/>
              <a:t>Slot </a:t>
            </a:r>
            <a:r>
              <a:rPr lang="pt-BR" b="1" dirty="0" smtClean="0"/>
              <a:t>4014 </a:t>
            </a:r>
            <a:r>
              <a:rPr lang="pt-BR" dirty="0" smtClean="0"/>
              <a:t>habilitado no </a:t>
            </a:r>
            <a:r>
              <a:rPr lang="pt-BR" dirty="0" err="1" smtClean="0"/>
              <a:t>License</a:t>
            </a:r>
            <a:r>
              <a:rPr lang="pt-BR" dirty="0" smtClean="0"/>
              <a:t> Server</a:t>
            </a:r>
            <a:endParaRPr lang="pt-BR" dirty="0"/>
          </a:p>
        </p:txBody>
      </p:sp>
      <p:pic>
        <p:nvPicPr>
          <p:cNvPr id="10" name="Imagem 9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52" y="5382761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063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store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O componente de Assinatura Digital é obtido através da fluig </a:t>
            </a:r>
            <a:r>
              <a:rPr lang="pt-BR" dirty="0" err="1" smtClean="0"/>
              <a:t>Store</a:t>
            </a:r>
            <a:r>
              <a:rPr lang="pt-BR" dirty="0" smtClean="0"/>
              <a:t>: 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Com os serviços do fluig parados, o pacote deve ser copiado e descompactado no diretório de instalação do fluig. Em seguida, os serviços podem ser iniciados novamente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Para confirmar o </a:t>
            </a:r>
            <a:r>
              <a:rPr lang="pt-BR" dirty="0" err="1" smtClean="0"/>
              <a:t>deploy</a:t>
            </a:r>
            <a:r>
              <a:rPr lang="pt-BR" dirty="0" smtClean="0"/>
              <a:t> do componente, acesse com o usuário wcmadmin e no Painel de Controle, aba Gerais, verifique se a opção Assinatura Digital passou a ser exibida</a:t>
            </a:r>
            <a:endParaRPr lang="pt-BR" dirty="0"/>
          </a:p>
        </p:txBody>
      </p:sp>
      <p:pic>
        <p:nvPicPr>
          <p:cNvPr id="11" name="Imagem 10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089" y="2702624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45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wcmadmin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342" y="2264697"/>
            <a:ext cx="9362966" cy="5034588"/>
          </a:xfr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26035" y="7362349"/>
            <a:ext cx="13056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Via wcmadmin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é definida a quantidade de licenças vinculadas à empresa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62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Painel de controle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708026" y="7583213"/>
            <a:ext cx="14805024" cy="647086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Via Painel de Controle são definidos os usuários atrelados às licenças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38" y="2041154"/>
            <a:ext cx="10058400" cy="540853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599738" y="6436449"/>
            <a:ext cx="1080000" cy="108000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85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Assinando documentos digitalmente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0" y="2387251"/>
            <a:ext cx="7861300" cy="5217621"/>
          </a:xfrm>
          <a:ln>
            <a:solidFill>
              <a:schemeClr val="bg2"/>
            </a:solidFill>
          </a:ln>
        </p:spPr>
      </p:pic>
      <p:sp>
        <p:nvSpPr>
          <p:cNvPr id="10" name="Elipse 9"/>
          <p:cNvSpPr/>
          <p:nvPr/>
        </p:nvSpPr>
        <p:spPr>
          <a:xfrm>
            <a:off x="14833600" y="7021013"/>
            <a:ext cx="1080000" cy="108000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308538" y="3310759"/>
            <a:ext cx="63432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No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fluig é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possível assinar digitalmente documentos, através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do fluxo de aprovação: </a:t>
            </a:r>
            <a:endParaRPr lang="pt-BR" sz="2800" dirty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</p:txBody>
      </p:sp>
      <p:pic>
        <p:nvPicPr>
          <p:cNvPr id="13" name="Imagem 12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97" y="4746501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53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Navegação de documentos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3" y="2625882"/>
            <a:ext cx="4053342" cy="40232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92833" y="1900740"/>
            <a:ext cx="12547282" cy="6299834"/>
          </a:xfrm>
        </p:spPr>
        <p:txBody>
          <a:bodyPr anchor="t"/>
          <a:lstStyle/>
          <a:p>
            <a:pPr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1" dirty="0" smtClean="0"/>
              <a:t>Pasta </a:t>
            </a:r>
            <a:r>
              <a:rPr lang="pt-BR" b="1" dirty="0"/>
              <a:t>raiz</a:t>
            </a:r>
            <a:r>
              <a:rPr lang="pt-BR" dirty="0"/>
              <a:t>: apenas usuários com privilégio administrador podem criar pastas na </a:t>
            </a:r>
            <a:r>
              <a:rPr lang="pt-BR" dirty="0" smtClean="0"/>
              <a:t>raiz</a:t>
            </a:r>
            <a:endParaRPr lang="pt-BR" sz="2400" dirty="0" smtClean="0"/>
          </a:p>
          <a:p>
            <a:pPr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1" dirty="0" smtClean="0"/>
              <a:t>Meus documentos</a:t>
            </a:r>
            <a:r>
              <a:rPr lang="pt-BR" dirty="0" smtClean="0"/>
              <a:t>: pasta exclusiva do usuário </a:t>
            </a:r>
            <a:r>
              <a:rPr lang="pt-BR" dirty="0" err="1" smtClean="0"/>
              <a:t>logado</a:t>
            </a:r>
            <a:r>
              <a:rPr lang="pt-BR" dirty="0" smtClean="0"/>
              <a:t>, visível somente para o proprietário. Nem mesmo o administrador possui permissão para visualizar o conteúdo da pasta Meus documentos de outro usuário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1" dirty="0" smtClean="0"/>
              <a:t>Download de pastas: </a:t>
            </a:r>
            <a:r>
              <a:rPr lang="pt-BR" dirty="0" smtClean="0"/>
              <a:t>Documentos em uma pasta, e cujo download seja permitido, são empacotados em um </a:t>
            </a:r>
            <a:r>
              <a:rPr lang="pt-BR" b="1" dirty="0" smtClean="0"/>
              <a:t>ZIP</a:t>
            </a:r>
            <a:r>
              <a:rPr lang="pt-BR" dirty="0" smtClean="0"/>
              <a:t> (com o objetivo manter a mesma estrutura e fazer o download de múltiplos arquivos simultaneamente) que é disponibilizado na pasta Meus Documentos: </a:t>
            </a:r>
          </a:p>
        </p:txBody>
      </p:sp>
      <p:pic>
        <p:nvPicPr>
          <p:cNvPr id="4" name="Imagem 3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82" y="7485283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634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Assinando documentos digitalmente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406" y="2409365"/>
            <a:ext cx="7683644" cy="5047649"/>
          </a:xfrm>
          <a:ln>
            <a:solidFill>
              <a:schemeClr val="bg2"/>
            </a:solidFill>
          </a:ln>
        </p:spPr>
      </p:pic>
      <p:sp>
        <p:nvSpPr>
          <p:cNvPr id="10" name="Elipse 9"/>
          <p:cNvSpPr/>
          <p:nvPr/>
        </p:nvSpPr>
        <p:spPr>
          <a:xfrm>
            <a:off x="7399817" y="6945220"/>
            <a:ext cx="1080000" cy="108000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308538" y="3310759"/>
            <a:ext cx="6343211" cy="324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No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fluig é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possível assinar processos digitalmente a fim de garantir a veracidade e identidade do usuário que está aprovando a tarefa atribuída a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ele: </a:t>
            </a:r>
            <a:endParaRPr lang="pt-BR" sz="2800" dirty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</p:txBody>
      </p:sp>
      <p:pic>
        <p:nvPicPr>
          <p:cNvPr id="13" name="Imagem 12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35" y="6066541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8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Central de tarefas</a:t>
            </a:r>
            <a:endParaRPr lang="pt-BR" b="1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2481944" y="3719944"/>
            <a:ext cx="1919519" cy="1693885"/>
          </a:xfrm>
        </p:spPr>
        <p:txBody>
          <a:bodyPr/>
          <a:lstStyle/>
          <a:p>
            <a:r>
              <a:rPr lang="pt-BR" dirty="0" smtClean="0"/>
              <a:t>10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393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documentos em check-out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60" y="2107973"/>
            <a:ext cx="10778330" cy="5917849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243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documentos a aprovar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989" y="2377128"/>
            <a:ext cx="10228564" cy="5616000"/>
          </a:xfrm>
          <a:ln>
            <a:solidFill>
              <a:schemeClr val="bg2"/>
            </a:solidFill>
          </a:ln>
        </p:spPr>
      </p:pic>
      <p:sp>
        <p:nvSpPr>
          <p:cNvPr id="4" name="Elipse 3">
            <a:hlinkClick r:id="rId4"/>
          </p:cNvPr>
          <p:cNvSpPr/>
          <p:nvPr/>
        </p:nvSpPr>
        <p:spPr bwMode="auto">
          <a:xfrm>
            <a:off x="14673943" y="7371874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17109" y="3415413"/>
            <a:ext cx="42767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aguardando a aprovação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do usuário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logado</a:t>
            </a: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/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 usuário precisa ter, pelo menos,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permissão de leitura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para aprovar o documento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4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Meus documentos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71" y="2149165"/>
            <a:ext cx="10570256" cy="5803606"/>
          </a:xfrm>
          <a:ln>
            <a:solidFill>
              <a:schemeClr val="bg2"/>
            </a:solidFill>
          </a:ln>
        </p:spPr>
      </p:pic>
      <p:sp>
        <p:nvSpPr>
          <p:cNvPr id="4" name="Elipse 3">
            <a:hlinkClick r:id="rId4"/>
          </p:cNvPr>
          <p:cNvSpPr/>
          <p:nvPr/>
        </p:nvSpPr>
        <p:spPr bwMode="auto">
          <a:xfrm>
            <a:off x="14659427" y="7270273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19893" y="4143027"/>
            <a:ext cx="3982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publicados pelo usuário que estão em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processo de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aprovação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07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Documentos em consenso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1"/>
          <a:stretch/>
        </p:blipFill>
        <p:spPr>
          <a:xfrm>
            <a:off x="3207219" y="1895639"/>
            <a:ext cx="9835213" cy="5076000"/>
          </a:xfrm>
          <a:ln>
            <a:solidFill>
              <a:schemeClr val="bg2"/>
            </a:solidFill>
          </a:ln>
        </p:spPr>
      </p:pic>
      <p:sp>
        <p:nvSpPr>
          <p:cNvPr id="3" name="CaixaDeTexto 2"/>
          <p:cNvSpPr txBox="1"/>
          <p:nvPr/>
        </p:nvSpPr>
        <p:spPr>
          <a:xfrm>
            <a:off x="744538" y="7073881"/>
            <a:ext cx="14760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ocumentos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que possuem mais de um aprovador, sendo que o usuário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logado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é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um dos aprovadores e já aprovou o documento,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mas estão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aguardando os demais responsáveis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071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1"/>
          </p:nvPr>
        </p:nvSpPr>
        <p:spPr>
          <a:xfrm>
            <a:off x="2540000" y="3767115"/>
            <a:ext cx="1895933" cy="1594779"/>
          </a:xfrm>
        </p:spPr>
        <p:txBody>
          <a:bodyPr/>
          <a:lstStyle/>
          <a:p>
            <a:r>
              <a:rPr lang="pt-BR" dirty="0" smtClean="0"/>
              <a:t>11</a:t>
            </a:r>
            <a:endParaRPr lang="pt-BR" sz="9600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connect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403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connect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904822" cy="5527675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O </a:t>
            </a:r>
            <a:r>
              <a:rPr lang="pt-BR" b="1" dirty="0" smtClean="0"/>
              <a:t>fluig Connect </a:t>
            </a:r>
            <a:r>
              <a:rPr lang="pt-BR" dirty="0"/>
              <a:t>é um aplicativo que permite acessar o repositório de documentos publicados na </a:t>
            </a:r>
            <a:r>
              <a:rPr lang="pt-BR" dirty="0" smtClean="0"/>
              <a:t>plataforma</a:t>
            </a:r>
          </a:p>
          <a:p>
            <a:pPr marL="0" indent="0" algn="just">
              <a:buNone/>
            </a:pPr>
            <a:endParaRPr lang="pt-BR" sz="2400" dirty="0" smtClean="0"/>
          </a:p>
          <a:p>
            <a:pPr marL="0" indent="0" algn="just">
              <a:buNone/>
            </a:pPr>
            <a:endParaRPr lang="pt-BR" sz="2400" dirty="0"/>
          </a:p>
          <a:p>
            <a:r>
              <a:rPr lang="pt-BR" dirty="0"/>
              <a:t>Download do Instalador (Windows 32 e 64 bits): </a:t>
            </a:r>
          </a:p>
          <a:p>
            <a:endParaRPr lang="pt-BR" dirty="0"/>
          </a:p>
          <a:p>
            <a:r>
              <a:rPr lang="pt-BR" dirty="0"/>
              <a:t>Guia de Instalação: </a:t>
            </a:r>
          </a:p>
          <a:p>
            <a:endParaRPr lang="pt-BR" dirty="0"/>
          </a:p>
          <a:p>
            <a:r>
              <a:rPr lang="pt-BR" dirty="0"/>
              <a:t>Guia de Utilização</a:t>
            </a:r>
            <a:r>
              <a:rPr lang="pt-BR" dirty="0" smtClean="0"/>
              <a:t>:</a:t>
            </a:r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72" b="-12572"/>
          <a:stretch/>
        </p:blipFill>
        <p:spPr>
          <a:xfrm>
            <a:off x="11408228" y="2848212"/>
            <a:ext cx="3937229" cy="4889658"/>
          </a:xfrm>
        </p:spPr>
      </p:pic>
      <p:pic>
        <p:nvPicPr>
          <p:cNvPr id="6" name="Imagem 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512" y="4372518"/>
            <a:ext cx="548363" cy="540000"/>
          </a:xfrm>
          <a:prstGeom prst="rect">
            <a:avLst/>
          </a:prstGeom>
        </p:spPr>
      </p:pic>
      <p:pic>
        <p:nvPicPr>
          <p:cNvPr id="7" name="Imagem 6">
            <a:hlinkClick r:id="rId7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36" y="5387779"/>
            <a:ext cx="548363" cy="540000"/>
          </a:xfrm>
          <a:prstGeom prst="rect">
            <a:avLst/>
          </a:prstGeom>
        </p:spPr>
      </p:pic>
      <p:pic>
        <p:nvPicPr>
          <p:cNvPr id="8" name="Imagem 7">
            <a:hlinkClick r:id="rId8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35" y="6401530"/>
            <a:ext cx="548363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697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Configuração inicial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00" y="2242579"/>
            <a:ext cx="9369651" cy="5299542"/>
          </a:xfrm>
          <a:ln>
            <a:solidFill>
              <a:schemeClr val="bg2"/>
            </a:solidFill>
          </a:ln>
        </p:spPr>
      </p:pic>
      <p:sp>
        <p:nvSpPr>
          <p:cNvPr id="6" name="Elipse 5">
            <a:hlinkClick r:id="rId3"/>
          </p:cNvPr>
          <p:cNvSpPr/>
          <p:nvPr/>
        </p:nvSpPr>
        <p:spPr bwMode="auto">
          <a:xfrm>
            <a:off x="12201625" y="6812060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7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Configuração inicial</a:t>
            </a:r>
            <a:endParaRPr lang="pt-BR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0048" y="2449106"/>
            <a:ext cx="3909812" cy="511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2609" y="2460374"/>
            <a:ext cx="4004431" cy="509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9789" y="2387600"/>
            <a:ext cx="4003811" cy="52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871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Navegação de documentos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just">
              <a:lnSpc>
                <a:spcPts val="3800"/>
              </a:lnSpc>
              <a:spcBef>
                <a:spcPct val="50000"/>
              </a:spcBef>
            </a:pPr>
            <a:r>
              <a:rPr lang="pt-BR" altLang="pt-BR" b="1" dirty="0">
                <a:solidFill>
                  <a:srgbClr val="636463"/>
                </a:solidFill>
                <a:ea typeface="ヒラギノ角ゴ ProN W3" charset="0"/>
                <a:sym typeface="Open Sans Light" charset="0"/>
              </a:rPr>
              <a:t>Espelhar: </a:t>
            </a:r>
            <a:r>
              <a:rPr lang="pt-BR" altLang="pt-BR" dirty="0">
                <a:solidFill>
                  <a:srgbClr val="636463"/>
                </a:solidFill>
                <a:ea typeface="ヒラギノ角ゴ ProN W3" charset="0"/>
                <a:sym typeface="Open Sans Light" charset="0"/>
              </a:rPr>
              <a:t>criar um atalho para outro documento publicado no fluig e armazenado em um diretório diferente. Cada documento espelho permite informar uma única pasta de destino</a:t>
            </a:r>
          </a:p>
          <a:p>
            <a:pPr marL="171450" indent="-1714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pt-BR" altLang="pt-BR" b="1" dirty="0" smtClean="0">
              <a:solidFill>
                <a:srgbClr val="636463"/>
              </a:solidFill>
              <a:ea typeface="ヒラギノ角ゴ ProN W3" charset="0"/>
              <a:sym typeface="Open Sans Light" charset="0"/>
            </a:endParaRPr>
          </a:p>
          <a:p>
            <a:pPr algn="just">
              <a:lnSpc>
                <a:spcPts val="3800"/>
              </a:lnSpc>
              <a:spcBef>
                <a:spcPct val="50000"/>
              </a:spcBef>
            </a:pPr>
            <a:r>
              <a:rPr lang="pt-BR" altLang="pt-BR" b="1" dirty="0" smtClean="0">
                <a:solidFill>
                  <a:srgbClr val="636463"/>
                </a:solidFill>
                <a:ea typeface="ヒラギノ角ゴ ProN W3" charset="0"/>
                <a:sym typeface="Open Sans Light" charset="0"/>
              </a:rPr>
              <a:t>Documento </a:t>
            </a:r>
            <a:r>
              <a:rPr lang="pt-BR" altLang="pt-BR" b="1" dirty="0">
                <a:solidFill>
                  <a:srgbClr val="636463"/>
                </a:solidFill>
                <a:ea typeface="ヒラギノ角ゴ ProN W3" charset="0"/>
                <a:sym typeface="Open Sans Light" charset="0"/>
              </a:rPr>
              <a:t>externo: </a:t>
            </a:r>
            <a:r>
              <a:rPr lang="pt-BR" altLang="pt-BR" dirty="0">
                <a:solidFill>
                  <a:srgbClr val="636463"/>
                </a:solidFill>
                <a:ea typeface="ヒラギノ角ゴ ProN W3" charset="0"/>
                <a:sym typeface="Open Sans Light" charset="0"/>
              </a:rPr>
              <a:t>trata-se de um link para uma página da internet</a:t>
            </a:r>
          </a:p>
          <a:p>
            <a:pPr marL="171450" indent="-17145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pt-BR" altLang="pt-BR" b="1" dirty="0" smtClean="0">
              <a:solidFill>
                <a:srgbClr val="636463"/>
              </a:solidFill>
              <a:ea typeface="ヒラギノ角ゴ ProN W3" charset="0"/>
              <a:sym typeface="Open Sans Light" charset="0"/>
            </a:endParaRPr>
          </a:p>
          <a:p>
            <a:pPr algn="just">
              <a:lnSpc>
                <a:spcPts val="3800"/>
              </a:lnSpc>
              <a:spcBef>
                <a:spcPct val="50000"/>
              </a:spcBef>
            </a:pPr>
            <a:r>
              <a:rPr lang="pt-BR" altLang="pt-BR" b="1" dirty="0" smtClean="0">
                <a:solidFill>
                  <a:srgbClr val="636463"/>
                </a:solidFill>
                <a:ea typeface="ヒラギノ角ゴ ProN W3" charset="0"/>
                <a:sym typeface="Open Sans Light" charset="0"/>
              </a:rPr>
              <a:t>Compartilhar</a:t>
            </a:r>
            <a:r>
              <a:rPr lang="pt-BR" altLang="pt-BR" b="1" dirty="0">
                <a:solidFill>
                  <a:srgbClr val="636463"/>
                </a:solidFill>
                <a:ea typeface="ヒラギノ角ゴ ProN W3" charset="0"/>
                <a:sym typeface="Open Sans Light" charset="0"/>
              </a:rPr>
              <a:t>: </a:t>
            </a:r>
            <a:r>
              <a:rPr lang="pt-BR" dirty="0"/>
              <a:t>é possível compartilhar documentos existentes na navegação de documentos com comunidades, outros usuários ou copiar o link de compartilhamento</a:t>
            </a:r>
          </a:p>
          <a:p>
            <a:pPr algn="just">
              <a:lnSpc>
                <a:spcPts val="3800"/>
              </a:lnSpc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8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701" y="1820392"/>
            <a:ext cx="6889655" cy="6207596"/>
          </a:xfrm>
          <a:ln>
            <a:solidFill>
              <a:schemeClr val="bg2"/>
            </a:solidFill>
          </a:ln>
        </p:spPr>
      </p:pic>
      <p:sp>
        <p:nvSpPr>
          <p:cNvPr id="8" name="Elipse 7">
            <a:hlinkClick r:id="rId4"/>
          </p:cNvPr>
          <p:cNvSpPr/>
          <p:nvPr/>
        </p:nvSpPr>
        <p:spPr bwMode="auto">
          <a:xfrm>
            <a:off x="14646128" y="6947988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15999" y="2544337"/>
            <a:ext cx="7108825" cy="483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Download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permite gravar localmente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(L)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do repositório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remoto</a:t>
            </a:r>
          </a:p>
          <a:p>
            <a:pPr marL="457200" indent="-457200" algn="just">
              <a:lnSpc>
                <a:spcPts val="3700"/>
              </a:lnSpc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Check-in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envia as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alterações efetuadas no diretório local para o repositório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remoto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lnSpc>
                <a:spcPts val="3700"/>
              </a:lnSpc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Check-out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: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permite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 check-out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(C)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documentos do diretório remoto para editá-los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localmente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34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explorar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191659" y="2387600"/>
            <a:ext cx="950685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Sincronizar: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avalia as permissões na plataforma (remoto) e aplica localmente</a:t>
            </a:r>
          </a:p>
          <a:p>
            <a:pPr marL="457200" indent="-4572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 cujas permissões de acesso do usuário tenham sido removidas, são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excluídos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localmente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600"/>
              </a:lnSpc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 novos criados a partir do Connect (local), são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publicados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na plataforma</a:t>
            </a:r>
          </a:p>
          <a:p>
            <a:pPr marL="457200" indent="-4572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ocumentos remotos que tenham novas versões são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atualizados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localmente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457" y="3057646"/>
            <a:ext cx="3101145" cy="34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132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dirty="0" smtClean="0"/>
              <a:t>Transferências e histórico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097007" y="2259368"/>
            <a:ext cx="5800354" cy="5749245"/>
          </a:xfrm>
        </p:spPr>
        <p:txBody>
          <a:bodyPr/>
          <a:lstStyle/>
          <a:p>
            <a:pPr marL="0" indent="0" algn="just">
              <a:buNone/>
            </a:pPr>
            <a:r>
              <a:rPr lang="pt-BR" b="1" dirty="0" smtClean="0"/>
              <a:t>Transferências: </a:t>
            </a:r>
            <a:r>
              <a:rPr lang="pt-BR" dirty="0" smtClean="0"/>
              <a:t>monitoramento de </a:t>
            </a:r>
            <a:r>
              <a:rPr lang="pt-BR" i="1" dirty="0" smtClean="0"/>
              <a:t>downloads</a:t>
            </a:r>
            <a:r>
              <a:rPr lang="pt-BR" dirty="0" smtClean="0"/>
              <a:t> </a:t>
            </a:r>
            <a:r>
              <a:rPr lang="pt-BR" dirty="0"/>
              <a:t>e </a:t>
            </a:r>
            <a:r>
              <a:rPr lang="pt-BR" i="1" dirty="0" smtClean="0"/>
              <a:t>uploads</a:t>
            </a:r>
          </a:p>
          <a:p>
            <a:pPr marL="0" indent="0" algn="just">
              <a:buNone/>
            </a:pPr>
            <a:endParaRPr lang="pt-BR" sz="2000" dirty="0"/>
          </a:p>
          <a:p>
            <a:pPr algn="just"/>
            <a:r>
              <a:rPr lang="pt-BR" dirty="0" smtClean="0"/>
              <a:t>Permite pausar e/ou cancelar transferências específicas ou todas em andamento</a:t>
            </a:r>
          </a:p>
          <a:p>
            <a:pPr algn="just"/>
            <a:endParaRPr lang="pt-BR" sz="2000" dirty="0"/>
          </a:p>
          <a:p>
            <a:pPr algn="just"/>
            <a:r>
              <a:rPr lang="pt-BR" dirty="0" smtClean="0"/>
              <a:t>Em caso de perda de conexão, as transferências são pausadas </a:t>
            </a:r>
            <a:r>
              <a:rPr lang="pt-BR" dirty="0"/>
              <a:t>e retomadas </a:t>
            </a:r>
            <a:r>
              <a:rPr lang="pt-BR" dirty="0" smtClean="0"/>
              <a:t>automaticamente</a:t>
            </a:r>
          </a:p>
          <a:p>
            <a:pPr algn="just"/>
            <a:endParaRPr lang="pt-BR" sz="2000" dirty="0"/>
          </a:p>
          <a:p>
            <a:pPr marL="0" indent="0" algn="just">
              <a:buNone/>
            </a:pPr>
            <a:r>
              <a:rPr lang="pt-BR" b="1" dirty="0" smtClean="0"/>
              <a:t>Histórico: </a:t>
            </a:r>
            <a:r>
              <a:rPr lang="pt-BR" dirty="0" smtClean="0"/>
              <a:t>exibe ações efetuadas por </a:t>
            </a:r>
            <a:r>
              <a:rPr lang="pt-BR" dirty="0"/>
              <a:t>meio do </a:t>
            </a:r>
            <a:r>
              <a:rPr lang="pt-BR" dirty="0" smtClean="0"/>
              <a:t>Connect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01" y="1804573"/>
            <a:ext cx="6907211" cy="6223415"/>
          </a:xfrm>
          <a:prstGeom prst="rect">
            <a:avLst/>
          </a:prstGeom>
        </p:spPr>
      </p:pic>
      <p:sp>
        <p:nvSpPr>
          <p:cNvPr id="8" name="Elipse 7">
            <a:hlinkClick r:id="rId4"/>
          </p:cNvPr>
          <p:cNvSpPr/>
          <p:nvPr/>
        </p:nvSpPr>
        <p:spPr bwMode="auto">
          <a:xfrm>
            <a:off x="14704185" y="7252788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325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notificações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ts val="3800"/>
              </a:lnSpc>
              <a:buNone/>
            </a:pPr>
            <a:r>
              <a:rPr lang="pt-BR" dirty="0" smtClean="0"/>
              <a:t>Ações </a:t>
            </a:r>
            <a:r>
              <a:rPr lang="pt-BR" dirty="0"/>
              <a:t>que podem ser efetuadas na Central de Notificações no </a:t>
            </a:r>
            <a:r>
              <a:rPr lang="pt-BR" dirty="0" smtClean="0"/>
              <a:t>fluig, </a:t>
            </a:r>
            <a:r>
              <a:rPr lang="pt-BR" dirty="0"/>
              <a:t>pelo navegador, também podem ser </a:t>
            </a:r>
            <a:r>
              <a:rPr lang="pt-BR" dirty="0" smtClean="0"/>
              <a:t>feitas pelo fluig Connect:</a:t>
            </a:r>
          </a:p>
          <a:p>
            <a:pPr marL="0" indent="0">
              <a:buNone/>
            </a:pPr>
            <a:endParaRPr lang="pt-BR" sz="2400" dirty="0"/>
          </a:p>
          <a:p>
            <a:pPr>
              <a:lnSpc>
                <a:spcPts val="3600"/>
              </a:lnSpc>
            </a:pPr>
            <a:r>
              <a:rPr lang="pt-BR" dirty="0"/>
              <a:t>Notificação não lida em </a:t>
            </a:r>
            <a:r>
              <a:rPr lang="pt-BR" dirty="0" smtClean="0"/>
              <a:t>destaque</a:t>
            </a:r>
            <a:endParaRPr lang="pt-BR" dirty="0"/>
          </a:p>
          <a:p>
            <a:pPr>
              <a:lnSpc>
                <a:spcPts val="3600"/>
              </a:lnSpc>
            </a:pPr>
            <a:r>
              <a:rPr lang="pt-BR" dirty="0"/>
              <a:t>Excluir </a:t>
            </a:r>
            <a:r>
              <a:rPr lang="pt-BR" dirty="0" smtClean="0"/>
              <a:t>notificações </a:t>
            </a:r>
          </a:p>
          <a:p>
            <a:pPr>
              <a:lnSpc>
                <a:spcPts val="3600"/>
              </a:lnSpc>
            </a:pPr>
            <a:r>
              <a:rPr lang="pt-BR" dirty="0" smtClean="0"/>
              <a:t>Parar </a:t>
            </a:r>
            <a:r>
              <a:rPr lang="pt-BR" dirty="0"/>
              <a:t>de notificar ações de documentos e </a:t>
            </a:r>
            <a:r>
              <a:rPr lang="pt-BR" dirty="0" smtClean="0"/>
              <a:t>outros</a:t>
            </a:r>
            <a:endParaRPr lang="pt-BR" dirty="0"/>
          </a:p>
          <a:p>
            <a:pPr>
              <a:lnSpc>
                <a:spcPts val="3600"/>
              </a:lnSpc>
            </a:pPr>
            <a:r>
              <a:rPr lang="pt-BR" dirty="0"/>
              <a:t>Aceitar </a:t>
            </a:r>
            <a:r>
              <a:rPr lang="pt-BR" dirty="0" smtClean="0"/>
              <a:t>seguidores</a:t>
            </a:r>
            <a:endParaRPr lang="pt-BR" dirty="0"/>
          </a:p>
          <a:p>
            <a:pPr>
              <a:lnSpc>
                <a:spcPts val="3600"/>
              </a:lnSpc>
            </a:pPr>
            <a:r>
              <a:rPr lang="pt-BR" dirty="0"/>
              <a:t>Ser direcionado para uma publicação ou comentário, ao clicar na </a:t>
            </a:r>
            <a:r>
              <a:rPr lang="pt-BR" dirty="0" smtClean="0"/>
              <a:t>notificação</a:t>
            </a:r>
            <a:endParaRPr lang="pt-BR" dirty="0"/>
          </a:p>
          <a:p>
            <a:pPr>
              <a:lnSpc>
                <a:spcPts val="3600"/>
              </a:lnSpc>
            </a:pP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t="525" r="-362" b="-525"/>
          <a:stretch/>
        </p:blipFill>
        <p:spPr>
          <a:xfrm>
            <a:off x="10382885" y="2398896"/>
            <a:ext cx="4450715" cy="5527357"/>
          </a:xfr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065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connect - dicas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O Connect lista pastas e documentos comuns, mas não suporta determinados arquivos como relatórios, formulários e artigos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Caso algum documento não esteja sendo exibido, feche o Connect e abra-o novamente para recarregar o conteúdo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Falhas no recebimento de notificações podem estar relacionadas à </a:t>
            </a:r>
            <a:r>
              <a:rPr lang="pt-BR" dirty="0"/>
              <a:t>inconsistências </a:t>
            </a:r>
            <a:r>
              <a:rPr lang="pt-BR" dirty="0" smtClean="0"/>
              <a:t>na rede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O administrador pode restringir o acesso à determinadas funções do Connect através do menu </a:t>
            </a:r>
            <a:r>
              <a:rPr lang="pt-BR" b="1" dirty="0" smtClean="0"/>
              <a:t>Permissões</a:t>
            </a:r>
            <a:r>
              <a:rPr lang="pt-BR" dirty="0" smtClean="0"/>
              <a:t> do Painel de controle da plataforma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6" y="2656114"/>
            <a:ext cx="720000" cy="72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03" y="4122058"/>
            <a:ext cx="708426" cy="72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55" y="6995886"/>
            <a:ext cx="613722" cy="720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91" y="5602516"/>
            <a:ext cx="721651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751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 smtClean="0"/>
              <a:t>mashups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525485" y="3702380"/>
            <a:ext cx="1931225" cy="1681184"/>
          </a:xfrm>
        </p:spPr>
        <p:txBody>
          <a:bodyPr/>
          <a:lstStyle/>
          <a:p>
            <a:pPr algn="ctr"/>
            <a:r>
              <a:rPr lang="pt-BR" dirty="0" smtClean="0"/>
              <a:t>12</a:t>
            </a:r>
            <a:endParaRPr lang="pt-BR" sz="8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28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Reuniões com fluig messaging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14059" y="3359687"/>
            <a:ext cx="5224979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Criação de reuniões a partir de documentos: </a:t>
            </a:r>
          </a:p>
          <a:p>
            <a:pPr>
              <a:lnSpc>
                <a:spcPts val="4000"/>
              </a:lnSpc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lnSpc>
                <a:spcPts val="4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Habilitação do fluig Messaging gratuitamente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com 1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clique: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113" y="2248411"/>
            <a:ext cx="8640000" cy="5663463"/>
          </a:xfrm>
          <a:prstGeom prst="rect">
            <a:avLst/>
          </a:prstGeom>
        </p:spPr>
      </p:pic>
      <p:sp>
        <p:nvSpPr>
          <p:cNvPr id="9" name="Elipse 8">
            <a:hlinkClick r:id="rId5"/>
          </p:cNvPr>
          <p:cNvSpPr/>
          <p:nvPr/>
        </p:nvSpPr>
        <p:spPr bwMode="auto">
          <a:xfrm>
            <a:off x="14673943" y="7371874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pic>
        <p:nvPicPr>
          <p:cNvPr id="10" name="Imagem 9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16" y="3947282"/>
            <a:ext cx="475248" cy="468000"/>
          </a:xfrm>
          <a:prstGeom prst="rect">
            <a:avLst/>
          </a:prstGeom>
        </p:spPr>
      </p:pic>
      <p:pic>
        <p:nvPicPr>
          <p:cNvPr id="12" name="Imagem 11">
            <a:hlinkClick r:id="rId8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91" y="5476255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811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Reuniões com fluig messaging</a:t>
            </a:r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" y="2494701"/>
            <a:ext cx="7971464" cy="4965208"/>
          </a:xfrm>
          <a:ln>
            <a:solidFill>
              <a:schemeClr val="tx2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9114972" y="2556923"/>
            <a:ext cx="611051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 recurso de Reuniões do Messaging permite fazer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observações e anotações sobre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um documento de forma colaborativa em tempo real</a:t>
            </a:r>
          </a:p>
          <a:p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Estas anotações são salvas como um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anexo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 ao final da reunião</a:t>
            </a:r>
          </a:p>
          <a:p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 vídeo é anexado ao documento 20 minutos após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 termino da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reunião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020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Anotações em documentos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004914" y="2643824"/>
            <a:ext cx="6018375" cy="53841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Criar anotações particulares em documentos</a:t>
            </a:r>
          </a:p>
          <a:p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Convidar outros participantes para compartilhar anotações </a:t>
            </a:r>
          </a:p>
          <a:p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Este recurso deve ser habilitado através do Painel de Controle</a:t>
            </a:r>
            <a:endParaRPr lang="pt-BR" sz="2400" dirty="0" smtClean="0">
              <a:solidFill>
                <a:schemeClr val="accent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46" y="3052285"/>
            <a:ext cx="8093367" cy="402771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Elipse 7"/>
          <p:cNvSpPr/>
          <p:nvPr/>
        </p:nvSpPr>
        <p:spPr>
          <a:xfrm>
            <a:off x="14833600" y="6539999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2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449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Connect + messaging</a:t>
            </a:r>
            <a:endParaRPr lang="pt-BR" dirty="0"/>
          </a:p>
        </p:txBody>
      </p:sp>
      <p:pic>
        <p:nvPicPr>
          <p:cNvPr id="5" name="sk9leGpbZy8"/>
          <p:cNvPicPr>
            <a:picLocks noGrp="1" noRot="1" noChangeAspect="1"/>
          </p:cNvPicPr>
          <p:nvPr>
            <p:ph sz="quarter" idx="10"/>
            <a:videoFile r:link="rId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25" y="2397486"/>
            <a:ext cx="7677000" cy="43200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15975" y="6727372"/>
            <a:ext cx="14689138" cy="1017450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pt-BR" dirty="0" smtClean="0"/>
              <a:t>O fluig Connect </a:t>
            </a:r>
            <a:r>
              <a:rPr lang="pt-BR" dirty="0"/>
              <a:t>possibilita iniciar conversas, </a:t>
            </a:r>
            <a:r>
              <a:rPr lang="pt-BR" dirty="0" smtClean="0"/>
              <a:t>receber notificações </a:t>
            </a:r>
            <a:r>
              <a:rPr lang="pt-BR" dirty="0"/>
              <a:t>de </a:t>
            </a:r>
            <a:r>
              <a:rPr lang="pt-BR" dirty="0" smtClean="0"/>
              <a:t>mensagens e documentos </a:t>
            </a:r>
            <a:r>
              <a:rPr lang="pt-BR" dirty="0"/>
              <a:t>enviados </a:t>
            </a:r>
            <a:r>
              <a:rPr lang="pt-BR" dirty="0" smtClean="0"/>
              <a:t>e participar </a:t>
            </a:r>
            <a:r>
              <a:rPr lang="pt-BR" dirty="0"/>
              <a:t>de </a:t>
            </a:r>
            <a:r>
              <a:rPr lang="pt-BR" dirty="0" smtClean="0"/>
              <a:t>reuniões pelo Messaging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908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Ações sociais para documentos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999" y="3497945"/>
            <a:ext cx="1573588" cy="144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73" y="3497945"/>
            <a:ext cx="1538552" cy="144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3511" y="3497945"/>
            <a:ext cx="1440000" cy="14400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480457" y="5168222"/>
            <a:ext cx="230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Apoiar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698344" y="5160966"/>
            <a:ext cx="2307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Comentar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1916230" y="5160966"/>
            <a:ext cx="242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Compartilhar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185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8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ecm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422400" y="2132964"/>
            <a:ext cx="12872720" cy="5873116"/>
          </a:xfrm>
        </p:spPr>
        <p:txBody>
          <a:bodyPr/>
          <a:lstStyle/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Criar </a:t>
            </a:r>
            <a:r>
              <a:rPr lang="pt-BR" dirty="0">
                <a:latin typeface="Trebuchet MS" pitchFamily="34" charset="0"/>
              </a:rPr>
              <a:t>a </a:t>
            </a:r>
            <a:r>
              <a:rPr lang="pt-BR" dirty="0">
                <a:latin typeface="Trebuchet MS" pitchFamily="34" charset="0"/>
              </a:rPr>
              <a:t>pasta </a:t>
            </a:r>
            <a:r>
              <a:rPr lang="pt-BR" dirty="0" smtClean="0">
                <a:latin typeface="Trebuchet MS" pitchFamily="34" charset="0"/>
              </a:rPr>
              <a:t>Políticas com as seguintes </a:t>
            </a:r>
            <a:r>
              <a:rPr lang="pt-BR" dirty="0" smtClean="0">
                <a:latin typeface="Trebuchet MS" pitchFamily="34" charset="0"/>
              </a:rPr>
              <a:t>subpastas</a:t>
            </a:r>
            <a:r>
              <a:rPr lang="pt-BR" dirty="0">
                <a:latin typeface="Trebuchet MS" pitchFamily="34" charset="0"/>
              </a:rPr>
              <a:t>: </a:t>
            </a:r>
            <a:r>
              <a:rPr lang="pt-BR" dirty="0" smtClean="0">
                <a:latin typeface="Trebuchet MS" pitchFamily="34" charset="0"/>
              </a:rPr>
              <a:t>RH</a:t>
            </a:r>
            <a:r>
              <a:rPr lang="pt-BR" dirty="0">
                <a:latin typeface="Trebuchet MS" pitchFamily="34" charset="0"/>
              </a:rPr>
              <a:t>, </a:t>
            </a:r>
            <a:r>
              <a:rPr lang="pt-BR" dirty="0" smtClean="0">
                <a:latin typeface="Trebuchet MS" pitchFamily="34" charset="0"/>
              </a:rPr>
              <a:t>Gestão </a:t>
            </a:r>
            <a:r>
              <a:rPr lang="pt-BR" dirty="0">
                <a:latin typeface="Trebuchet MS" pitchFamily="34" charset="0"/>
              </a:rPr>
              <a:t>da Qualidade, </a:t>
            </a:r>
            <a:r>
              <a:rPr lang="pt-BR" dirty="0" smtClean="0">
                <a:latin typeface="Trebuchet MS" pitchFamily="34" charset="0"/>
              </a:rPr>
              <a:t>Comercial</a:t>
            </a:r>
            <a:r>
              <a:rPr lang="pt-BR" dirty="0">
                <a:latin typeface="Trebuchet MS" pitchFamily="34" charset="0"/>
              </a:rPr>
              <a:t>, </a:t>
            </a:r>
            <a:r>
              <a:rPr lang="pt-BR" dirty="0" smtClean="0">
                <a:latin typeface="Trebuchet MS" pitchFamily="34" charset="0"/>
              </a:rPr>
              <a:t>Interna </a:t>
            </a:r>
            <a:r>
              <a:rPr lang="pt-BR" dirty="0">
                <a:latin typeface="Trebuchet MS" pitchFamily="34" charset="0"/>
              </a:rPr>
              <a:t>e </a:t>
            </a:r>
            <a:r>
              <a:rPr lang="pt-BR" dirty="0" smtClean="0">
                <a:latin typeface="Trebuchet MS" pitchFamily="34" charset="0"/>
              </a:rPr>
              <a:t>Gerencial. Usuários </a:t>
            </a:r>
            <a:r>
              <a:rPr lang="pt-BR" dirty="0">
                <a:latin typeface="Trebuchet MS" pitchFamily="34" charset="0"/>
              </a:rPr>
              <a:t>que tiverem acesso poderão publicar documentos </a:t>
            </a:r>
            <a:r>
              <a:rPr lang="pt-BR" dirty="0" smtClean="0">
                <a:latin typeface="Trebuchet MS" pitchFamily="34" charset="0"/>
              </a:rPr>
              <a:t>nas pastas</a:t>
            </a: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endParaRPr lang="pt-BR" dirty="0" smtClean="0">
              <a:latin typeface="Trebuchet MS" pitchFamily="34" charset="0"/>
            </a:endParaRP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Simule </a:t>
            </a:r>
            <a:r>
              <a:rPr lang="pt-BR" dirty="0">
                <a:latin typeface="Trebuchet MS" pitchFamily="34" charset="0"/>
              </a:rPr>
              <a:t>a inclusão de documentos como favoritos para facilitar a navegação dos usuários na estrutura de </a:t>
            </a:r>
            <a:r>
              <a:rPr lang="pt-BR" dirty="0" smtClean="0">
                <a:latin typeface="Trebuchet MS" pitchFamily="34" charset="0"/>
              </a:rPr>
              <a:t>documentos</a:t>
            </a: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endParaRPr lang="pt-BR" dirty="0">
              <a:latin typeface="Trebuchet MS" pitchFamily="34" charset="0"/>
            </a:endParaRP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Crie </a:t>
            </a:r>
            <a:r>
              <a:rPr lang="pt-BR" dirty="0">
                <a:latin typeface="Trebuchet MS" pitchFamily="34" charset="0"/>
              </a:rPr>
              <a:t>uma pasta chamada </a:t>
            </a:r>
            <a:r>
              <a:rPr lang="pt-BR" dirty="0" smtClean="0">
                <a:latin typeface="Trebuchet MS" pitchFamily="34" charset="0"/>
              </a:rPr>
              <a:t>Aprovação. Nessa </a:t>
            </a:r>
            <a:r>
              <a:rPr lang="pt-BR" dirty="0">
                <a:latin typeface="Trebuchet MS" pitchFamily="34" charset="0"/>
              </a:rPr>
              <a:t>pasta publique </a:t>
            </a:r>
            <a:r>
              <a:rPr lang="pt-BR" dirty="0" smtClean="0">
                <a:latin typeface="Trebuchet MS" pitchFamily="34" charset="0"/>
              </a:rPr>
              <a:t>documentos e configure as </a:t>
            </a:r>
            <a:r>
              <a:rPr lang="pt-BR" dirty="0">
                <a:latin typeface="Trebuchet MS" pitchFamily="34" charset="0"/>
              </a:rPr>
              <a:t>regras de aprovação no próprio </a:t>
            </a:r>
            <a:r>
              <a:rPr lang="pt-BR" dirty="0" smtClean="0">
                <a:latin typeface="Trebuchet MS" pitchFamily="34" charset="0"/>
              </a:rPr>
              <a:t>documento</a:t>
            </a: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endParaRPr lang="pt-BR" dirty="0">
              <a:latin typeface="Trebuchet MS" pitchFamily="34" charset="0"/>
            </a:endParaRP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Faça o check-out / check-in de três documentos previamente </a:t>
            </a:r>
            <a:r>
              <a:rPr lang="pt-BR" dirty="0" smtClean="0">
                <a:latin typeface="Trebuchet MS" pitchFamily="34" charset="0"/>
              </a:rPr>
              <a:t>publicados</a:t>
            </a:r>
            <a:endParaRPr lang="pt-BR" dirty="0">
              <a:latin typeface="Trebuchet MS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38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ecm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422400" y="2132964"/>
            <a:ext cx="12872720" cy="5873116"/>
          </a:xfrm>
        </p:spPr>
        <p:txBody>
          <a:bodyPr/>
          <a:lstStyle/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5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Simule </a:t>
            </a:r>
            <a:r>
              <a:rPr lang="pt-BR" dirty="0">
                <a:latin typeface="Trebuchet MS" pitchFamily="34" charset="0"/>
              </a:rPr>
              <a:t>a utilização da busca por conteúdo utilizando parte de um conteúdo de um </a:t>
            </a:r>
            <a:r>
              <a:rPr lang="pt-BR" dirty="0" smtClean="0">
                <a:latin typeface="Trebuchet MS" pitchFamily="34" charset="0"/>
              </a:rPr>
              <a:t>documento </a:t>
            </a:r>
            <a:r>
              <a:rPr lang="pt-BR" dirty="0">
                <a:latin typeface="Trebuchet MS" pitchFamily="34" charset="0"/>
              </a:rPr>
              <a:t>publicado </a:t>
            </a:r>
            <a:r>
              <a:rPr lang="pt-BR" dirty="0" smtClean="0">
                <a:latin typeface="Trebuchet MS" pitchFamily="34" charset="0"/>
              </a:rPr>
              <a:t>anteriormente</a:t>
            </a: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5"/>
              <a:tabLst>
                <a:tab pos="361950" algn="l"/>
              </a:tabLst>
            </a:pPr>
            <a:endParaRPr lang="pt-BR" dirty="0" smtClean="0">
              <a:latin typeface="Trebuchet MS" pitchFamily="34" charset="0"/>
            </a:endParaRP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5"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Faça uma publicação </a:t>
            </a:r>
            <a:r>
              <a:rPr lang="pt-BR" dirty="0" smtClean="0">
                <a:latin typeface="Trebuchet MS" pitchFamily="34" charset="0"/>
              </a:rPr>
              <a:t>múltipla</a:t>
            </a: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5"/>
              <a:tabLst>
                <a:tab pos="361950" algn="l"/>
              </a:tabLst>
            </a:pPr>
            <a:endParaRPr lang="pt-BR" dirty="0" smtClean="0">
              <a:latin typeface="Trebuchet MS" pitchFamily="34" charset="0"/>
            </a:endParaRP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5"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Crie um documento </a:t>
            </a:r>
            <a:r>
              <a:rPr lang="pt-BR" dirty="0" smtClean="0">
                <a:latin typeface="Trebuchet MS" pitchFamily="34" charset="0"/>
              </a:rPr>
              <a:t>espelho e então altere o </a:t>
            </a:r>
            <a:r>
              <a:rPr lang="pt-BR" dirty="0">
                <a:latin typeface="Trebuchet MS" pitchFamily="34" charset="0"/>
              </a:rPr>
              <a:t>documento </a:t>
            </a:r>
            <a:r>
              <a:rPr lang="pt-BR" dirty="0" smtClean="0">
                <a:latin typeface="Trebuchet MS" pitchFamily="34" charset="0"/>
              </a:rPr>
              <a:t>de para verificar o </a:t>
            </a:r>
            <a:r>
              <a:rPr lang="pt-BR" dirty="0">
                <a:latin typeface="Trebuchet MS" pitchFamily="34" charset="0"/>
              </a:rPr>
              <a:t>comportamento do </a:t>
            </a:r>
            <a:r>
              <a:rPr lang="pt-BR" dirty="0" smtClean="0">
                <a:latin typeface="Trebuchet MS" pitchFamily="34" charset="0"/>
              </a:rPr>
              <a:t>espelho. Em seguida, faça um teste removendo o documento origem</a:t>
            </a: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5"/>
              <a:tabLst>
                <a:tab pos="361950" algn="l"/>
              </a:tabLst>
            </a:pPr>
            <a:endParaRPr lang="pt-BR" dirty="0">
              <a:latin typeface="Trebuchet MS" pitchFamily="34" charset="0"/>
            </a:endParaRP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5"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Faça uma alteração em bloco, modificando as propriedades de mais de um documento ao mesmo tempo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548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ecm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422400" y="2132964"/>
            <a:ext cx="12872720" cy="5873116"/>
          </a:xfrm>
        </p:spPr>
        <p:txBody>
          <a:bodyPr/>
          <a:lstStyle/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Cadastre uma área e depois uma marca </a:t>
            </a:r>
            <a:r>
              <a:rPr lang="pt-BR" dirty="0" smtClean="0">
                <a:latin typeface="Trebuchet MS" pitchFamily="34" charset="0"/>
              </a:rPr>
              <a:t>d'água</a:t>
            </a: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endParaRPr lang="pt-BR" dirty="0">
              <a:latin typeface="Trebuchet MS" pitchFamily="34" charset="0"/>
            </a:endParaRP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Faça </a:t>
            </a:r>
            <a:r>
              <a:rPr lang="pt-BR" dirty="0">
                <a:latin typeface="Trebuchet MS" pitchFamily="34" charset="0"/>
              </a:rPr>
              <a:t>a impressão de uma cópia controlada utilizando </a:t>
            </a:r>
            <a:r>
              <a:rPr lang="pt-BR" dirty="0" smtClean="0">
                <a:latin typeface="Trebuchet MS" pitchFamily="34" charset="0"/>
              </a:rPr>
              <a:t>a área e marca d’água cadastradas no exercício anterior</a:t>
            </a: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endParaRPr lang="pt-BR" dirty="0">
              <a:latin typeface="Trebuchet MS" pitchFamily="34" charset="0"/>
            </a:endParaRP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Verifique </a:t>
            </a:r>
            <a:r>
              <a:rPr lang="pt-BR" dirty="0">
                <a:latin typeface="Trebuchet MS" pitchFamily="34" charset="0"/>
              </a:rPr>
              <a:t>o log de cópia </a:t>
            </a:r>
            <a:r>
              <a:rPr lang="pt-BR" dirty="0" smtClean="0">
                <a:latin typeface="Trebuchet MS" pitchFamily="34" charset="0"/>
              </a:rPr>
              <a:t>controlada</a:t>
            </a: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endParaRPr lang="pt-BR" dirty="0">
              <a:latin typeface="Trebuchet MS" pitchFamily="34" charset="0"/>
            </a:endParaRP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Gere </a:t>
            </a:r>
            <a:r>
              <a:rPr lang="pt-BR" dirty="0">
                <a:latin typeface="Trebuchet MS" pitchFamily="34" charset="0"/>
              </a:rPr>
              <a:t>a lista mestra do diretório </a:t>
            </a:r>
            <a:r>
              <a:rPr lang="pt-BR" dirty="0" smtClean="0">
                <a:latin typeface="Trebuchet MS" pitchFamily="34" charset="0"/>
              </a:rPr>
              <a:t>criado </a:t>
            </a:r>
            <a:r>
              <a:rPr lang="pt-BR" dirty="0">
                <a:latin typeface="Trebuchet MS" pitchFamily="34" charset="0"/>
              </a:rPr>
              <a:t>no Exercício </a:t>
            </a:r>
            <a:r>
              <a:rPr lang="pt-BR" dirty="0" smtClean="0">
                <a:latin typeface="Trebuchet MS" pitchFamily="34" charset="0"/>
              </a:rPr>
              <a:t>1</a:t>
            </a: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endParaRPr lang="pt-BR" dirty="0">
              <a:latin typeface="Trebuchet MS" pitchFamily="34" charset="0"/>
            </a:endParaRP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Faça </a:t>
            </a:r>
            <a:r>
              <a:rPr lang="pt-BR" dirty="0">
                <a:latin typeface="Trebuchet MS" pitchFamily="34" charset="0"/>
              </a:rPr>
              <a:t>uma pesquisa avançada, utilizando um campo customizado do </a:t>
            </a:r>
            <a:r>
              <a:rPr lang="pt-BR" dirty="0" smtClean="0">
                <a:latin typeface="Trebuchet MS" pitchFamily="34" charset="0"/>
              </a:rPr>
              <a:t>documento</a:t>
            </a:r>
            <a:endParaRPr lang="pt-BR" dirty="0">
              <a:latin typeface="Trebuchet MS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454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ecm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422400" y="2132964"/>
            <a:ext cx="12872720" cy="5873116"/>
          </a:xfrm>
        </p:spPr>
        <p:txBody>
          <a:bodyPr/>
          <a:lstStyle/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4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Em uma subpasta, </a:t>
            </a:r>
            <a:r>
              <a:rPr lang="pt-BR" dirty="0">
                <a:latin typeface="Trebuchet MS" pitchFamily="34" charset="0"/>
              </a:rPr>
              <a:t>altere as propriedades herdadas para características </a:t>
            </a:r>
            <a:r>
              <a:rPr lang="pt-BR" dirty="0" smtClean="0">
                <a:latin typeface="Trebuchet MS" pitchFamily="34" charset="0"/>
              </a:rPr>
              <a:t>específicas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14"/>
              <a:tabLst>
                <a:tab pos="361950" algn="l"/>
              </a:tabLst>
            </a:pPr>
            <a:endParaRPr lang="pt-BR" dirty="0">
              <a:latin typeface="Trebuchet MS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AutoNum type="arabicPeriod" startAt="14"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Após </a:t>
            </a:r>
            <a:r>
              <a:rPr lang="pt-BR" dirty="0" smtClean="0">
                <a:latin typeface="Trebuchet MS" pitchFamily="34" charset="0"/>
              </a:rPr>
              <a:t>criar uma nova versão de um </a:t>
            </a:r>
            <a:r>
              <a:rPr lang="pt-BR" dirty="0">
                <a:latin typeface="Trebuchet MS" pitchFamily="34" charset="0"/>
              </a:rPr>
              <a:t>documento, faça a restauração da versão </a:t>
            </a:r>
            <a:r>
              <a:rPr lang="pt-BR" dirty="0" smtClean="0">
                <a:latin typeface="Trebuchet MS" pitchFamily="34" charset="0"/>
              </a:rPr>
              <a:t>anterior do documento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AutoNum type="arabicPeriod" startAt="14"/>
              <a:tabLst>
                <a:tab pos="361950" algn="l"/>
              </a:tabLst>
            </a:pPr>
            <a:endParaRPr lang="pt-BR" dirty="0">
              <a:latin typeface="Trebuchet MS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AutoNum type="arabicPeriod" startAt="14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Inicie uma reunião a partir de um documento</a:t>
            </a:r>
            <a:endParaRPr lang="pt-BR" dirty="0">
              <a:latin typeface="Trebuchet MS" pitchFamily="34" charset="0"/>
            </a:endParaRPr>
          </a:p>
          <a:p>
            <a:pPr marL="514350" indent="-514350" algn="just">
              <a:lnSpc>
                <a:spcPts val="4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endParaRPr lang="pt-BR" dirty="0">
              <a:latin typeface="Trebuchet MS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517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de comunicação fluig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727960"/>
            <a:ext cx="13614082" cy="5328919"/>
          </a:xfrm>
        </p:spPr>
        <p:txBody>
          <a:bodyPr numCol="2" anchor="t"/>
          <a:lstStyle/>
          <a:p>
            <a:r>
              <a:rPr lang="pt-BR" dirty="0" smtClean="0"/>
              <a:t>Site: </a:t>
            </a:r>
            <a:r>
              <a:rPr lang="pt-BR" dirty="0" smtClean="0">
                <a:hlinkClick r:id="rId3"/>
              </a:rPr>
              <a:t>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Documentação: </a:t>
            </a:r>
            <a:r>
              <a:rPr lang="pt-BR" dirty="0" smtClean="0">
                <a:hlinkClick r:id="rId4"/>
              </a:rPr>
              <a:t>dev.fluig.com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Guia de </a:t>
            </a:r>
            <a:r>
              <a:rPr lang="pt-BR" dirty="0" smtClean="0"/>
              <a:t>Relacionamento: </a:t>
            </a:r>
          </a:p>
          <a:p>
            <a:endParaRPr lang="pt-BR" dirty="0"/>
          </a:p>
          <a:p>
            <a:r>
              <a:rPr lang="pt-BR" dirty="0" smtClean="0"/>
              <a:t>Suporte: </a:t>
            </a:r>
            <a:r>
              <a:rPr lang="pt-BR" dirty="0" smtClean="0">
                <a:hlinkClick r:id="rId5" action="ppaction://hlinkfile"/>
              </a:rPr>
              <a:t>suporte.fluig.com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Comunidade DEV fluig:</a:t>
            </a:r>
          </a:p>
          <a:p>
            <a:endParaRPr lang="pt-BR" dirty="0" smtClean="0"/>
          </a:p>
          <a:p>
            <a:r>
              <a:rPr lang="pt-BR" dirty="0" smtClean="0"/>
              <a:t>Blog</a:t>
            </a:r>
            <a:r>
              <a:rPr lang="pt-BR" dirty="0"/>
              <a:t>: </a:t>
            </a:r>
            <a:r>
              <a:rPr lang="pt-BR" dirty="0" smtClean="0">
                <a:hlinkClick r:id="rId6"/>
              </a:rPr>
              <a:t>fluig.com/blog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 smtClean="0">
                <a:hlinkClick r:id="rId7"/>
              </a:rPr>
              <a:t>youtube.com/</a:t>
            </a:r>
            <a:r>
              <a:rPr lang="pt-BR" dirty="0" err="1" smtClean="0">
                <a:hlinkClick r:id="rId7"/>
              </a:rPr>
              <a:t>fluigplatform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SlideShare</a:t>
            </a:r>
            <a:r>
              <a:rPr lang="pt-BR" dirty="0"/>
              <a:t>: </a:t>
            </a:r>
            <a:r>
              <a:rPr lang="pt-BR" dirty="0" smtClean="0">
                <a:hlinkClick r:id="rId8"/>
              </a:rPr>
              <a:t>pt.slideshare.net/fluig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Scribd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scribd.com/</a:t>
            </a:r>
            <a:r>
              <a:rPr lang="pt-BR" dirty="0" err="1" smtClean="0">
                <a:hlinkClick r:id="rId9"/>
              </a:rPr>
              <a:t>fluigplatform</a:t>
            </a:r>
            <a:endParaRPr lang="pt-BR" dirty="0" smtClean="0"/>
          </a:p>
        </p:txBody>
      </p:sp>
      <p:pic>
        <p:nvPicPr>
          <p:cNvPr id="7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918758" y="6801801"/>
            <a:ext cx="467880" cy="468490"/>
          </a:xfrm>
          <a:prstGeom prst="rect">
            <a:avLst/>
          </a:prstGeom>
        </p:spPr>
      </p:pic>
      <p:pic>
        <p:nvPicPr>
          <p:cNvPr id="6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301272" y="476359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15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EDUCATION CENTER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0073640" y="4619301"/>
            <a:ext cx="4475163" cy="776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E-mail: fluig.education.center@fluig.com</a:t>
            </a:r>
          </a:p>
          <a:p>
            <a:r>
              <a:rPr lang="pt-BR" dirty="0"/>
              <a:t>Fone: (11) 2099-7337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682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18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9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3412</Words>
  <Application>Microsoft Office PowerPoint</Application>
  <PresentationFormat>Personalizar</PresentationFormat>
  <Paragraphs>496</Paragraphs>
  <Slides>97</Slides>
  <Notes>21</Notes>
  <HiddenSlides>0</HiddenSlides>
  <MMClips>3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19</vt:i4>
      </vt:variant>
      <vt:variant>
        <vt:lpstr>Títulos de slides</vt:lpstr>
      </vt:variant>
      <vt:variant>
        <vt:i4>97</vt:i4>
      </vt:variant>
    </vt:vector>
  </HeadingPairs>
  <TitlesOfParts>
    <vt:vector size="127" baseType="lpstr">
      <vt:lpstr>Arial</vt:lpstr>
      <vt:lpstr>Calibri</vt:lpstr>
      <vt:lpstr>Gill Sans Light</vt:lpstr>
      <vt:lpstr>Open Sans Bold</vt:lpstr>
      <vt:lpstr>Open Sans Light</vt:lpstr>
      <vt:lpstr>Open Sans Semibold</vt:lpstr>
      <vt:lpstr>Tahoma</vt:lpstr>
      <vt:lpstr>Trebuchet MS</vt:lpstr>
      <vt:lpstr>Wingdings 3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Apresentação do PowerPoint</vt:lpstr>
      <vt:lpstr>ecm</vt:lpstr>
      <vt:lpstr>índice</vt:lpstr>
      <vt:lpstr>Enterprise Content Management </vt:lpstr>
      <vt:lpstr>Apresentação do PowerPoint</vt:lpstr>
      <vt:lpstr>NAVEGAÇÃO DE DOCUMENTOS</vt:lpstr>
      <vt:lpstr>Navegação de documentos</vt:lpstr>
      <vt:lpstr>Navegação de documentos</vt:lpstr>
      <vt:lpstr>Ações sociais para documentos</vt:lpstr>
      <vt:lpstr>Apresentação do PowerPoint</vt:lpstr>
      <vt:lpstr>PUBLICAÇÃO DE DOCUMENTOS</vt:lpstr>
      <vt:lpstr>Drag &amp; drop</vt:lpstr>
      <vt:lpstr>Publicação AVANÇADA</vt:lpstr>
      <vt:lpstr>Publicação MÚLTIPLA</vt:lpstr>
      <vt:lpstr>Publicação MÚLTIPLA COM ARQUIVO DESCRITOR</vt:lpstr>
      <vt:lpstr>Publicação MÚLTIPLA COM ARQUIVO DESCRITOR</vt:lpstr>
      <vt:lpstr>Publicação de artigo</vt:lpstr>
      <vt:lpstr>Lista mestra</vt:lpstr>
      <vt:lpstr>Controle de cotas</vt:lpstr>
      <vt:lpstr>Controle de cotas</vt:lpstr>
      <vt:lpstr>Apresentação do PowerPoint</vt:lpstr>
      <vt:lpstr>PROPRIEDADES DO DOCUMENTO</vt:lpstr>
      <vt:lpstr>PROPRIEDADES – informações gerais</vt:lpstr>
      <vt:lpstr>Versões e revisões</vt:lpstr>
      <vt:lpstr>Versões e revisões</vt:lpstr>
      <vt:lpstr>Versões e revisões</vt:lpstr>
      <vt:lpstr>Copiar / recortar / colar / eliminar</vt:lpstr>
      <vt:lpstr>PROPRIEDADES DO DOCUMENTO</vt:lpstr>
      <vt:lpstr>PROPRIEDADES DO DOCUMENTO</vt:lpstr>
      <vt:lpstr>PROPRIEDADES DO DOCUMENTO</vt:lpstr>
      <vt:lpstr>Notificações de documentos</vt:lpstr>
      <vt:lpstr>PROPRIEDADES – DOCUMENTOS RELACIONADOS</vt:lpstr>
      <vt:lpstr>Apresentação do PowerPoint</vt:lpstr>
      <vt:lpstr>aprovação</vt:lpstr>
      <vt:lpstr>Condição de APROVAÇÃO</vt:lpstr>
      <vt:lpstr>Notificações de aprovação</vt:lpstr>
      <vt:lpstr>Apresentação do PowerPoint</vt:lpstr>
      <vt:lpstr>segurança</vt:lpstr>
      <vt:lpstr>permissões</vt:lpstr>
      <vt:lpstr>REGRA DOS GRUPOS</vt:lpstr>
      <vt:lpstr>RESTRIÇÕES</vt:lpstr>
      <vt:lpstr>Exemplo de permissões / restrições</vt:lpstr>
      <vt:lpstr>Solicitar permissão</vt:lpstr>
      <vt:lpstr>Apresentação do PowerPoint</vt:lpstr>
      <vt:lpstr>check-out</vt:lpstr>
      <vt:lpstr>Edição de conteúdo</vt:lpstr>
      <vt:lpstr>Edição colaborativa com o Google drive</vt:lpstr>
      <vt:lpstr>Edição colaborativa com o Google drive</vt:lpstr>
      <vt:lpstr>Edição de conteúdo VIA WEB DAV</vt:lpstr>
      <vt:lpstr>NPAPI</vt:lpstr>
      <vt:lpstr>check-in</vt:lpstr>
      <vt:lpstr>Apresentação do PowerPoint</vt:lpstr>
      <vt:lpstr>Visualização de documentos</vt:lpstr>
      <vt:lpstr>Fluig viewer</vt:lpstr>
      <vt:lpstr>Visualização de documentos</vt:lpstr>
      <vt:lpstr>Apresentação do PowerPoint</vt:lpstr>
      <vt:lpstr>Pré-requisitos</vt:lpstr>
      <vt:lpstr>Variáveis para cópia controlada</vt:lpstr>
      <vt:lpstr>exemplo</vt:lpstr>
      <vt:lpstr>exemplo</vt:lpstr>
      <vt:lpstr>Marca d’água</vt:lpstr>
      <vt:lpstr>Log de cópia controlada</vt:lpstr>
      <vt:lpstr>Apresentação do PowerPoint</vt:lpstr>
      <vt:lpstr>Assinatura digital</vt:lpstr>
      <vt:lpstr>pré-requisitos</vt:lpstr>
      <vt:lpstr>Fluig store</vt:lpstr>
      <vt:lpstr>wcmadmin</vt:lpstr>
      <vt:lpstr>Painel de controle</vt:lpstr>
      <vt:lpstr>Assinando documentos digitalmente</vt:lpstr>
      <vt:lpstr>Assinando documentos digitalmente</vt:lpstr>
      <vt:lpstr>Apresentação do PowerPoint</vt:lpstr>
      <vt:lpstr>documentos em check-out</vt:lpstr>
      <vt:lpstr>documentos a aprovar</vt:lpstr>
      <vt:lpstr>Meus documentos</vt:lpstr>
      <vt:lpstr>Documentos em consenso</vt:lpstr>
      <vt:lpstr>Apresentação do PowerPoint</vt:lpstr>
      <vt:lpstr>Fluig connect</vt:lpstr>
      <vt:lpstr>Configuração inicial</vt:lpstr>
      <vt:lpstr>Configuração inicial</vt:lpstr>
      <vt:lpstr>explorar</vt:lpstr>
      <vt:lpstr>explorar</vt:lpstr>
      <vt:lpstr>Transferências e histórico</vt:lpstr>
      <vt:lpstr>notificações</vt:lpstr>
      <vt:lpstr>fluig connect - dicas</vt:lpstr>
      <vt:lpstr>Apresentação do PowerPoint</vt:lpstr>
      <vt:lpstr>Reuniões com fluig messaging</vt:lpstr>
      <vt:lpstr>Reuniões com fluig messaging</vt:lpstr>
      <vt:lpstr>Anotações em documentos</vt:lpstr>
      <vt:lpstr>Connect + messaging</vt:lpstr>
      <vt:lpstr>MÃOS à OBRA!</vt:lpstr>
      <vt:lpstr>Exercícios de fixação - ecm</vt:lpstr>
      <vt:lpstr>Exercícios de fixação - ecm</vt:lpstr>
      <vt:lpstr>Exercícios de fixação - ecm</vt:lpstr>
      <vt:lpstr>Exercícios de fixação - ecm</vt:lpstr>
      <vt:lpstr>Canais de comunicação fluig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2016-09-14T13:54:39Z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51C0DC21-A3A4-4476-BB34-3A7058A2EB02</vt:lpwstr>
  </property>
  <property fmtid="{D5CDD505-2E9C-101B-9397-08002B2CF9AE}" pid="3" name="ArticulatePath">
    <vt:lpwstr>Treinamentos - Funcional ECM</vt:lpwstr>
  </property>
</Properties>
</file>